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9"/>
  </p:notesMasterIdLst>
  <p:handoutMasterIdLst>
    <p:handoutMasterId r:id="rId70"/>
  </p:handoutMasterIdLst>
  <p:sldIdLst>
    <p:sldId id="306" r:id="rId5"/>
    <p:sldId id="308" r:id="rId6"/>
    <p:sldId id="310" r:id="rId7"/>
    <p:sldId id="311" r:id="rId8"/>
    <p:sldId id="314" r:id="rId9"/>
    <p:sldId id="312" r:id="rId10"/>
    <p:sldId id="315" r:id="rId11"/>
    <p:sldId id="313" r:id="rId12"/>
    <p:sldId id="316" r:id="rId13"/>
    <p:sldId id="317" r:id="rId14"/>
    <p:sldId id="318" r:id="rId15"/>
    <p:sldId id="319" r:id="rId16"/>
    <p:sldId id="320" r:id="rId17"/>
    <p:sldId id="321" r:id="rId18"/>
    <p:sldId id="322" r:id="rId19"/>
    <p:sldId id="323" r:id="rId20"/>
    <p:sldId id="324" r:id="rId21"/>
    <p:sldId id="327" r:id="rId22"/>
    <p:sldId id="325" r:id="rId23"/>
    <p:sldId id="326" r:id="rId24"/>
    <p:sldId id="328" r:id="rId25"/>
    <p:sldId id="329" r:id="rId26"/>
    <p:sldId id="330" r:id="rId27"/>
    <p:sldId id="331" r:id="rId28"/>
    <p:sldId id="332" r:id="rId29"/>
    <p:sldId id="333" r:id="rId30"/>
    <p:sldId id="334" r:id="rId31"/>
    <p:sldId id="335" r:id="rId32"/>
    <p:sldId id="336" r:id="rId33"/>
    <p:sldId id="337" r:id="rId34"/>
    <p:sldId id="338" r:id="rId35"/>
    <p:sldId id="341" r:id="rId36"/>
    <p:sldId id="339" r:id="rId37"/>
    <p:sldId id="344" r:id="rId38"/>
    <p:sldId id="342" r:id="rId39"/>
    <p:sldId id="343"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7" d="100"/>
          <a:sy n="87" d="100"/>
        </p:scale>
        <p:origin x="528" y="5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30.01.2024</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30.01.2024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43014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256798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290713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2981905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277411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3134946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4199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348217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144544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343199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1362956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2768567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3032433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3814004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82865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489449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1712822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1406340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2110637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2100024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1754478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601963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2129404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470359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2707216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3346613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947099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3672105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2296389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1155266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2986881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165684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3081342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422773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4258535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522299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1282887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1361945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30753790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3679552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3107443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2907348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43568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629748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230266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28257615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2570108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284150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2023663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2338005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2036883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1407256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813555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411914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1225853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4252428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2516001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4253779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6074692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213384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397542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377128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332519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s://sequelize.org/docs/v6/core-concepts/assoc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s://sequelize.org/docs/v6/core-concepts/assocs/#many-to-many-relationship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sequelize.org/docs/v6/core-concepts/assocs/#many-to-many-relationship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sequelize.org/docs/v6/core-concepts/assoc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pmjs.com/package/slugify"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github.com/sindresorhus/slugif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localhost:3000/blogs/category/1"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hyperlink" Target="http://localhost:3000/blogs/category/web-gelistirm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a:bodyPr>
          <a:lstStyle/>
          <a:p>
            <a:pPr rtl="0"/>
            <a:r>
              <a:rPr lang="tr-TR" sz="4800" spc="400" dirty="0" smtClean="0">
                <a:solidFill>
                  <a:schemeClr val="bg1"/>
                </a:solidFill>
              </a:rPr>
              <a:t>Node.js-SEQUELİZE </a:t>
            </a:r>
            <a:r>
              <a:rPr lang="tr-TR" sz="4800" spc="400" dirty="0" err="1" smtClean="0">
                <a:solidFill>
                  <a:schemeClr val="bg1"/>
                </a:solidFill>
              </a:rPr>
              <a:t>iLİŞKİLER</a:t>
            </a:r>
            <a:endParaRPr lang="tr-TR" sz="48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11636093"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Model Klasörünü Düzenleme (category.js, blog.js, dummy-data.js)</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Modelleri oluştururken </a:t>
            </a:r>
            <a:r>
              <a:rPr lang="tr-TR" sz="1600" dirty="0" err="1" smtClean="0">
                <a:latin typeface="Times New Roman" panose="02020603050405020304" pitchFamily="18" charset="0"/>
                <a:cs typeface="Times New Roman" panose="02020603050405020304" pitchFamily="18" charset="0"/>
              </a:rPr>
              <a:t>primarykey</a:t>
            </a:r>
            <a:r>
              <a:rPr lang="tr-TR" sz="1600" dirty="0" smtClean="0">
                <a:latin typeface="Times New Roman" panose="02020603050405020304" pitchFamily="18" charset="0"/>
                <a:cs typeface="Times New Roman" panose="02020603050405020304" pitchFamily="18" charset="0"/>
              </a:rPr>
              <a:t> alanları yazmaya gerek yoktur. Kendisi otomatik oluşturmaktadır. </a:t>
            </a:r>
            <a:r>
              <a:rPr lang="tr-TR" sz="1600" dirty="0" smtClean="0">
                <a:latin typeface="Times New Roman" panose="02020603050405020304" pitchFamily="18" charset="0"/>
                <a:cs typeface="Times New Roman" panose="02020603050405020304" pitchFamily="18" charset="0"/>
              </a:rPr>
              <a:t>c</a:t>
            </a:r>
            <a:r>
              <a:rPr lang="tr-TR" sz="1600" dirty="0" smtClean="0">
                <a:latin typeface="Times New Roman" panose="02020603050405020304" pitchFamily="18" charset="0"/>
                <a:cs typeface="Times New Roman" panose="02020603050405020304" pitchFamily="18" charset="0"/>
              </a:rPr>
              <a:t>ategory.js aşağıdaki gibi güncellenmelidir.</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1892142" y="2192253"/>
            <a:ext cx="7582118" cy="4529222"/>
          </a:xfrm>
          <a:prstGeom prst="rect">
            <a:avLst/>
          </a:prstGeom>
        </p:spPr>
      </p:pic>
    </p:spTree>
    <p:extLst>
      <p:ext uri="{BB962C8B-B14F-4D97-AF65-F5344CB8AC3E}">
        <p14:creationId xmlns:p14="http://schemas.microsoft.com/office/powerpoint/2010/main" val="37196646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4241763"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Model Klasörünü Düzenleme (category.js, blog.js, dummy-data.js)</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Modelleri oluştururken </a:t>
            </a:r>
            <a:r>
              <a:rPr lang="tr-TR" sz="1600" dirty="0" err="1" smtClean="0">
                <a:latin typeface="Times New Roman" panose="02020603050405020304" pitchFamily="18" charset="0"/>
                <a:cs typeface="Times New Roman" panose="02020603050405020304" pitchFamily="18" charset="0"/>
              </a:rPr>
              <a:t>primarykey</a:t>
            </a:r>
            <a:r>
              <a:rPr lang="tr-TR" sz="1600" dirty="0" smtClean="0">
                <a:latin typeface="Times New Roman" panose="02020603050405020304" pitchFamily="18" charset="0"/>
                <a:cs typeface="Times New Roman" panose="02020603050405020304" pitchFamily="18" charset="0"/>
              </a:rPr>
              <a:t> alanları yazmaya gerek yoktur. Kendisi otomatik oluşturmaktadır.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blog.js aşağıdaki gibi güncellenmelidir.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Ayrıca blog.js içinde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alanını eklemeye gerek yoktur. </a:t>
            </a:r>
            <a:r>
              <a:rPr lang="tr-TR" sz="1600" dirty="0">
                <a:latin typeface="Times New Roman" panose="02020603050405020304" pitchFamily="18" charset="0"/>
                <a:cs typeface="Times New Roman" panose="02020603050405020304" pitchFamily="18" charset="0"/>
              </a:rPr>
              <a:t>i</a:t>
            </a:r>
            <a:r>
              <a:rPr lang="tr-TR" sz="1600" dirty="0" smtClean="0">
                <a:latin typeface="Times New Roman" panose="02020603050405020304" pitchFamily="18" charset="0"/>
                <a:cs typeface="Times New Roman" panose="02020603050405020304" pitchFamily="18" charset="0"/>
              </a:rPr>
              <a:t>ndex2.js içinde bire-çok ilişki oluşturulduğunda </a:t>
            </a:r>
            <a:r>
              <a:rPr lang="tr-TR" sz="1600" b="1" dirty="0" smtClean="0">
                <a:latin typeface="Times New Roman" panose="02020603050405020304" pitchFamily="18" charset="0"/>
                <a:cs typeface="Times New Roman" panose="02020603050405020304" pitchFamily="18" charset="0"/>
              </a:rPr>
              <a:t>model </a:t>
            </a:r>
            <a:r>
              <a:rPr lang="tr-TR" sz="1600" b="1" dirty="0" err="1" smtClean="0">
                <a:latin typeface="Times New Roman" panose="02020603050405020304" pitchFamily="18" charset="0"/>
                <a:cs typeface="Times New Roman" panose="02020603050405020304" pitchFamily="18" charset="0"/>
              </a:rPr>
              <a:t>ismi+Id</a:t>
            </a:r>
            <a:r>
              <a:rPr lang="tr-TR" sz="1600" b="1" dirty="0" smtClean="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yani </a:t>
            </a:r>
            <a:r>
              <a:rPr lang="tr-TR" sz="1600" b="1"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şeklinde otomatik eklenecektir.</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a:t>
            </a:r>
            <a:endParaRPr lang="tr-TR" sz="28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4835745" y="900332"/>
            <a:ext cx="7033870" cy="6058425"/>
          </a:xfrm>
          <a:prstGeom prst="rect">
            <a:avLst/>
          </a:prstGeom>
        </p:spPr>
      </p:pic>
    </p:spTree>
    <p:extLst>
      <p:ext uri="{BB962C8B-B14F-4D97-AF65-F5344CB8AC3E}">
        <p14:creationId xmlns:p14="http://schemas.microsoft.com/office/powerpoint/2010/main" val="3318210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4303309"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Model Klasörünü Düzenleme (category.js, blog.js, dummy-data.js)</a:t>
            </a:r>
          </a:p>
          <a:p>
            <a:pPr marL="285750" indent="-285750">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dummy-data.js </a:t>
            </a:r>
            <a:r>
              <a:rPr lang="tr-TR" sz="1600" dirty="0" smtClean="0">
                <a:latin typeface="Times New Roman" panose="02020603050405020304" pitchFamily="18" charset="0"/>
                <a:cs typeface="Times New Roman" panose="02020603050405020304" pitchFamily="18" charset="0"/>
              </a:rPr>
              <a:t>yandaki gibi düzenlenmelidir.</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a:t>
            </a:r>
            <a:endParaRPr lang="tr-TR" sz="28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4879731" y="900332"/>
            <a:ext cx="6746937" cy="5927148"/>
          </a:xfrm>
          <a:prstGeom prst="rect">
            <a:avLst/>
          </a:prstGeom>
        </p:spPr>
      </p:pic>
    </p:spTree>
    <p:extLst>
      <p:ext uri="{BB962C8B-B14F-4D97-AF65-F5344CB8AC3E}">
        <p14:creationId xmlns:p14="http://schemas.microsoft.com/office/powerpoint/2010/main" val="3064169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10970809"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Model Klasörünü Düzenleme (index2.js)</a:t>
            </a:r>
          </a:p>
          <a:p>
            <a:pPr marL="285750" indent="-285750">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index2.js </a:t>
            </a:r>
            <a:r>
              <a:rPr lang="tr-TR" sz="1600" dirty="0" smtClean="0">
                <a:latin typeface="Times New Roman" panose="02020603050405020304" pitchFamily="18" charset="0"/>
                <a:cs typeface="Times New Roman" panose="02020603050405020304" pitchFamily="18" charset="0"/>
              </a:rPr>
              <a:t>içine aşağıdaki kodlar eklenmelidir.</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966933" y="1944693"/>
            <a:ext cx="6089993" cy="4526592"/>
          </a:xfrm>
          <a:prstGeom prst="rect">
            <a:avLst/>
          </a:prstGeom>
        </p:spPr>
      </p:pic>
      <p:pic>
        <p:nvPicPr>
          <p:cNvPr id="3" name="Resim 2"/>
          <p:cNvPicPr>
            <a:picLocks noChangeAspect="1"/>
          </p:cNvPicPr>
          <p:nvPr/>
        </p:nvPicPr>
        <p:blipFill>
          <a:blip r:embed="rId4"/>
          <a:stretch>
            <a:fillRect/>
          </a:stretch>
        </p:blipFill>
        <p:spPr>
          <a:xfrm>
            <a:off x="7561737" y="2580753"/>
            <a:ext cx="4023709" cy="1889924"/>
          </a:xfrm>
          <a:prstGeom prst="rect">
            <a:avLst/>
          </a:prstGeom>
        </p:spPr>
      </p:pic>
      <p:sp>
        <p:nvSpPr>
          <p:cNvPr id="6" name="Sağ Ok 5"/>
          <p:cNvSpPr/>
          <p:nvPr/>
        </p:nvSpPr>
        <p:spPr>
          <a:xfrm>
            <a:off x="3376246" y="3402623"/>
            <a:ext cx="4668716" cy="105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28820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10970809"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Model Klasörünü Düzenleme (index2.js)</a:t>
            </a:r>
          </a:p>
          <a:p>
            <a:pPr marL="285750" indent="-285750">
              <a:buFont typeface="Arial" panose="020B0604020202020204" pitchFamily="34" charset="0"/>
              <a:buChar char="•"/>
            </a:pPr>
            <a:r>
              <a:rPr lang="tr-TR" sz="1800" dirty="0" smtClean="0">
                <a:latin typeface="Times New Roman" panose="02020603050405020304" pitchFamily="18" charset="0"/>
                <a:cs typeface="Times New Roman" panose="02020603050405020304" pitchFamily="18" charset="0"/>
              </a:rPr>
              <a:t>Uygulamanın düzgün çalışması için tüm </a:t>
            </a:r>
            <a:r>
              <a:rPr lang="tr-TR" sz="1800" b="1" dirty="0" err="1" smtClean="0">
                <a:latin typeface="Times New Roman" panose="02020603050405020304" pitchFamily="18" charset="0"/>
                <a:cs typeface="Times New Roman" panose="02020603050405020304" pitchFamily="18" charset="0"/>
              </a:rPr>
              <a:t>blog.blogid’lerin</a:t>
            </a:r>
            <a:r>
              <a:rPr lang="tr-TR" sz="1800" dirty="0" smtClean="0">
                <a:latin typeface="Times New Roman" panose="02020603050405020304" pitchFamily="18" charset="0"/>
                <a:cs typeface="Times New Roman" panose="02020603050405020304" pitchFamily="18" charset="0"/>
              </a:rPr>
              <a:t> </a:t>
            </a:r>
            <a:r>
              <a:rPr lang="tr-TR" sz="1800" b="1" dirty="0" smtClean="0">
                <a:latin typeface="Times New Roman" panose="02020603050405020304" pitchFamily="18" charset="0"/>
                <a:cs typeface="Times New Roman" panose="02020603050405020304" pitchFamily="18" charset="0"/>
              </a:rPr>
              <a:t>blog.id, </a:t>
            </a:r>
            <a:r>
              <a:rPr lang="tr-TR" sz="1800" b="1" dirty="0" err="1" smtClean="0">
                <a:latin typeface="Times New Roman" panose="02020603050405020304" pitchFamily="18" charset="0"/>
                <a:cs typeface="Times New Roman" panose="02020603050405020304" pitchFamily="18" charset="0"/>
              </a:rPr>
              <a:t>category.idcategory’lerin</a:t>
            </a:r>
            <a:r>
              <a:rPr lang="tr-TR" sz="1800" b="1" dirty="0" smtClean="0">
                <a:latin typeface="Times New Roman" panose="02020603050405020304" pitchFamily="18" charset="0"/>
                <a:cs typeface="Times New Roman" panose="02020603050405020304" pitchFamily="18" charset="0"/>
              </a:rPr>
              <a:t> category.id ve </a:t>
            </a:r>
            <a:r>
              <a:rPr lang="tr-TR" sz="1800" b="1" dirty="0" err="1" smtClean="0">
                <a:latin typeface="Times New Roman" panose="02020603050405020304" pitchFamily="18" charset="0"/>
                <a:cs typeface="Times New Roman" panose="02020603050405020304" pitchFamily="18" charset="0"/>
              </a:rPr>
              <a:t>blog.categoryid’lerin</a:t>
            </a:r>
            <a:r>
              <a:rPr lang="tr-TR" sz="1800" b="1" dirty="0" smtClean="0">
                <a:latin typeface="Times New Roman" panose="02020603050405020304" pitchFamily="18" charset="0"/>
                <a:cs typeface="Times New Roman" panose="02020603050405020304" pitchFamily="18" charset="0"/>
              </a:rPr>
              <a:t> </a:t>
            </a:r>
            <a:r>
              <a:rPr lang="tr-TR" sz="1800" b="1" dirty="0" err="1" smtClean="0">
                <a:latin typeface="Times New Roman" panose="02020603050405020304" pitchFamily="18" charset="0"/>
                <a:cs typeface="Times New Roman" panose="02020603050405020304" pitchFamily="18" charset="0"/>
              </a:rPr>
              <a:t>blog.categoryId</a:t>
            </a:r>
            <a:r>
              <a:rPr lang="tr-TR" sz="1800" dirty="0" smtClean="0">
                <a:latin typeface="Times New Roman" panose="02020603050405020304" pitchFamily="18" charset="0"/>
                <a:cs typeface="Times New Roman" panose="02020603050405020304" pitchFamily="18" charset="0"/>
              </a:rPr>
              <a:t> olarak güncellenmesi gerekir.</a:t>
            </a:r>
            <a:endParaRPr lang="tr-TR"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1800" dirty="0" smtClean="0">
                <a:latin typeface="Times New Roman" panose="02020603050405020304" pitchFamily="18" charset="0"/>
                <a:cs typeface="Times New Roman" panose="02020603050405020304" pitchFamily="18" charset="0"/>
              </a:rPr>
              <a:t>Aksi halde hata alırsınız.</a:t>
            </a:r>
            <a:endParaRPr lang="tr-TR" sz="18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a:t>
            </a:r>
            <a:endParaRPr lang="tr-T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303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10970809"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buFont typeface="Arial" panose="020B0604020202020204" pitchFamily="34" charset="0"/>
              <a:buChar char="•"/>
            </a:pPr>
            <a:r>
              <a:rPr lang="tr-TR" sz="1800" b="1" dirty="0">
                <a:latin typeface="Times New Roman" panose="02020603050405020304" pitchFamily="18" charset="0"/>
                <a:cs typeface="Times New Roman" panose="02020603050405020304" pitchFamily="18" charset="0"/>
              </a:rPr>
              <a:t>a</a:t>
            </a:r>
            <a:r>
              <a:rPr lang="tr-TR" sz="1800" b="1" dirty="0" smtClean="0">
                <a:latin typeface="Times New Roman" panose="02020603050405020304" pitchFamily="18" charset="0"/>
                <a:cs typeface="Times New Roman" panose="02020603050405020304" pitchFamily="18" charset="0"/>
              </a:rPr>
              <a:t>dmin.js ve user2.js </a:t>
            </a:r>
            <a:r>
              <a:rPr lang="tr-TR" sz="1800" dirty="0" smtClean="0">
                <a:latin typeface="Times New Roman" panose="02020603050405020304" pitchFamily="18" charset="0"/>
                <a:cs typeface="Times New Roman" panose="02020603050405020304" pitchFamily="18" charset="0"/>
              </a:rPr>
              <a:t>dosyaları içindeki </a:t>
            </a:r>
            <a:r>
              <a:rPr lang="tr-TR" sz="1800" dirty="0" err="1" smtClean="0">
                <a:latin typeface="Times New Roman" panose="02020603050405020304" pitchFamily="18" charset="0"/>
                <a:cs typeface="Times New Roman" panose="02020603050405020304" pitchFamily="18" charset="0"/>
              </a:rPr>
              <a:t>router’lar</a:t>
            </a:r>
            <a:r>
              <a:rPr lang="tr-TR" sz="1800" dirty="0" smtClean="0">
                <a:latin typeface="Times New Roman" panose="02020603050405020304" pitchFamily="18" charset="0"/>
                <a:cs typeface="Times New Roman" panose="02020603050405020304" pitchFamily="18" charset="0"/>
              </a:rPr>
              <a:t> içindeki fonksiyonlar </a:t>
            </a:r>
            <a:r>
              <a:rPr lang="tr-TR" sz="1800" b="1" dirty="0" err="1" smtClean="0">
                <a:latin typeface="Times New Roman" panose="02020603050405020304" pitchFamily="18" charset="0"/>
                <a:cs typeface="Times New Roman" panose="02020603050405020304" pitchFamily="18" charset="0"/>
              </a:rPr>
              <a:t>controllers</a:t>
            </a:r>
            <a:r>
              <a:rPr lang="tr-TR" sz="1800" dirty="0" smtClean="0">
                <a:latin typeface="Times New Roman" panose="02020603050405020304" pitchFamily="18" charset="0"/>
                <a:cs typeface="Times New Roman" panose="02020603050405020304" pitchFamily="18" charset="0"/>
              </a:rPr>
              <a:t> isimli bir klasör içindeki </a:t>
            </a:r>
            <a:r>
              <a:rPr lang="tr-TR" sz="1800" b="1" dirty="0" smtClean="0">
                <a:latin typeface="Times New Roman" panose="02020603050405020304" pitchFamily="18" charset="0"/>
                <a:cs typeface="Times New Roman" panose="02020603050405020304" pitchFamily="18" charset="0"/>
              </a:rPr>
              <a:t>admin.js ve user.js </a:t>
            </a:r>
            <a:r>
              <a:rPr lang="tr-TR" sz="1800" dirty="0" smtClean="0">
                <a:latin typeface="Times New Roman" panose="02020603050405020304" pitchFamily="18" charset="0"/>
                <a:cs typeface="Times New Roman" panose="02020603050405020304" pitchFamily="18" charset="0"/>
              </a:rPr>
              <a:t>dosyalarına taşınarak </a:t>
            </a:r>
            <a:r>
              <a:rPr lang="tr-TR" sz="1800" dirty="0" err="1" smtClean="0">
                <a:latin typeface="Times New Roman" panose="02020603050405020304" pitchFamily="18" charset="0"/>
                <a:cs typeface="Times New Roman" panose="02020603050405020304" pitchFamily="18" charset="0"/>
              </a:rPr>
              <a:t>exports</a:t>
            </a:r>
            <a:r>
              <a:rPr lang="tr-TR" sz="1800" dirty="0" smtClean="0">
                <a:latin typeface="Times New Roman" panose="02020603050405020304" pitchFamily="18" charset="0"/>
                <a:cs typeface="Times New Roman" panose="02020603050405020304" pitchFamily="18" charset="0"/>
              </a:rPr>
              <a:t> edilerek </a:t>
            </a:r>
            <a:r>
              <a:rPr lang="tr-TR" sz="1800" b="1" dirty="0" err="1" smtClean="0">
                <a:latin typeface="Times New Roman" panose="02020603050405020304" pitchFamily="18" charset="0"/>
                <a:cs typeface="Times New Roman" panose="02020603050405020304" pitchFamily="18" charset="0"/>
              </a:rPr>
              <a:t>routes</a:t>
            </a:r>
            <a:r>
              <a:rPr lang="tr-TR" sz="1800" b="1" dirty="0" smtClean="0">
                <a:latin typeface="Times New Roman" panose="02020603050405020304" pitchFamily="18" charset="0"/>
                <a:cs typeface="Times New Roman" panose="02020603050405020304" pitchFamily="18" charset="0"/>
              </a:rPr>
              <a:t> klasörü </a:t>
            </a:r>
            <a:r>
              <a:rPr lang="tr-TR" sz="1800" dirty="0" smtClean="0">
                <a:latin typeface="Times New Roman" panose="02020603050405020304" pitchFamily="18" charset="0"/>
                <a:cs typeface="Times New Roman" panose="02020603050405020304" pitchFamily="18" charset="0"/>
              </a:rPr>
              <a:t>içindeki </a:t>
            </a:r>
            <a:r>
              <a:rPr lang="tr-TR" sz="1800" b="1" dirty="0" smtClean="0">
                <a:latin typeface="Times New Roman" panose="02020603050405020304" pitchFamily="18" charset="0"/>
                <a:cs typeface="Times New Roman" panose="02020603050405020304" pitchFamily="18" charset="0"/>
              </a:rPr>
              <a:t>admin.js ve user2.js </a:t>
            </a:r>
            <a:r>
              <a:rPr lang="tr-TR" sz="1800" dirty="0" smtClean="0">
                <a:latin typeface="Times New Roman" panose="02020603050405020304" pitchFamily="18" charset="0"/>
                <a:cs typeface="Times New Roman" panose="02020603050405020304" pitchFamily="18" charset="0"/>
              </a:rPr>
              <a:t>dosyalarından çağrılabilir.</a:t>
            </a:r>
          </a:p>
          <a:p>
            <a:pPr marL="285750" indent="-285750">
              <a:buFont typeface="Arial" panose="020B0604020202020204" pitchFamily="34" charset="0"/>
              <a:buChar char="•"/>
            </a:pPr>
            <a:r>
              <a:rPr lang="tr-TR" sz="1800" dirty="0" smtClean="0">
                <a:latin typeface="Times New Roman" panose="02020603050405020304" pitchFamily="18" charset="0"/>
                <a:cs typeface="Times New Roman" panose="02020603050405020304" pitchFamily="18" charset="0"/>
              </a:rPr>
              <a:t>Böylece </a:t>
            </a:r>
            <a:r>
              <a:rPr lang="tr-TR" sz="1800" dirty="0" err="1" smtClean="0">
                <a:latin typeface="Times New Roman" panose="02020603050405020304" pitchFamily="18" charset="0"/>
                <a:cs typeface="Times New Roman" panose="02020603050405020304" pitchFamily="18" charset="0"/>
              </a:rPr>
              <a:t>router</a:t>
            </a:r>
            <a:r>
              <a:rPr lang="tr-TR" sz="1800" dirty="0" smtClean="0">
                <a:latin typeface="Times New Roman" panose="02020603050405020304" pitchFamily="18" charset="0"/>
                <a:cs typeface="Times New Roman" panose="02020603050405020304" pitchFamily="18" charset="0"/>
              </a:rPr>
              <a:t> işlemi ile bu işleme bağlı olarak yapılacak işlemler ayrılabilir. Bu şekilde MVC (Model-</a:t>
            </a:r>
            <a:r>
              <a:rPr lang="tr-TR" sz="1800" dirty="0" err="1" smtClean="0">
                <a:latin typeface="Times New Roman" panose="02020603050405020304" pitchFamily="18" charset="0"/>
                <a:cs typeface="Times New Roman" panose="02020603050405020304" pitchFamily="18" charset="0"/>
              </a:rPr>
              <a:t>View</a:t>
            </a:r>
            <a:r>
              <a:rPr lang="tr-TR" sz="1800" dirty="0" smtClean="0">
                <a:latin typeface="Times New Roman" panose="02020603050405020304" pitchFamily="18" charset="0"/>
                <a:cs typeface="Times New Roman" panose="02020603050405020304" pitchFamily="18" charset="0"/>
              </a:rPr>
              <a:t>-Controller) yapısı tam olarak inşa edilmiş olur.</a:t>
            </a:r>
          </a:p>
          <a:p>
            <a:pPr marL="285750" indent="-285750">
              <a:buFont typeface="Arial" panose="020B0604020202020204" pitchFamily="34" charset="0"/>
              <a:buChar char="•"/>
            </a:pPr>
            <a:r>
              <a:rPr lang="tr-TR" sz="1800" dirty="0" smtClean="0">
                <a:latin typeface="Times New Roman" panose="02020603050405020304" pitchFamily="18" charset="0"/>
                <a:cs typeface="Times New Roman" panose="02020603050405020304" pitchFamily="18" charset="0"/>
              </a:rPr>
              <a:t>Uygulama kodlarını sonraki sayfalarda bulabilirsiniz.</a:t>
            </a:r>
            <a:endParaRPr lang="tr-TR" sz="18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72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4356063"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routes</a:t>
            </a:r>
            <a:r>
              <a:rPr lang="tr-TR" sz="1600" b="1" dirty="0" smtClean="0">
                <a:latin typeface="Times New Roman" panose="02020603050405020304" pitchFamily="18" charset="0"/>
                <a:cs typeface="Times New Roman" panose="02020603050405020304" pitchFamily="18" charset="0"/>
              </a:rPr>
              <a:t>/admin.js</a:t>
            </a:r>
            <a:r>
              <a:rPr lang="tr-TR" sz="1600" dirty="0" smtClean="0">
                <a:latin typeface="Times New Roman" panose="02020603050405020304" pitchFamily="18" charset="0"/>
                <a:cs typeface="Times New Roman" panose="02020603050405020304" pitchFamily="18" charset="0"/>
              </a:rPr>
              <a:t> yandaki gibi düzenlenmelidir.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Her fonksiyon </a:t>
            </a:r>
            <a:r>
              <a:rPr lang="tr-TR" sz="1600" dirty="0" err="1" smtClean="0">
                <a:latin typeface="Times New Roman" panose="02020603050405020304" pitchFamily="18" charset="0"/>
                <a:cs typeface="Times New Roman" panose="02020603050405020304" pitchFamily="18" charset="0"/>
              </a:rPr>
              <a:t>controller</a:t>
            </a:r>
            <a:r>
              <a:rPr lang="tr-TR" sz="1600" dirty="0" smtClean="0">
                <a:latin typeface="Times New Roman" panose="02020603050405020304" pitchFamily="18" charset="0"/>
                <a:cs typeface="Times New Roman" panose="02020603050405020304" pitchFamily="18" charset="0"/>
              </a:rPr>
              <a:t>/admin.js altına taşınarak </a:t>
            </a:r>
            <a:r>
              <a:rPr lang="tr-TR" sz="1600" dirty="0" err="1" smtClean="0">
                <a:latin typeface="Times New Roman" panose="02020603050405020304" pitchFamily="18" charset="0"/>
                <a:cs typeface="Times New Roman" panose="02020603050405020304" pitchFamily="18" charset="0"/>
              </a:rPr>
              <a:t>exports</a:t>
            </a:r>
            <a:r>
              <a:rPr lang="tr-TR" sz="1600" dirty="0" smtClean="0">
                <a:latin typeface="Times New Roman" panose="02020603050405020304" pitchFamily="18" charset="0"/>
                <a:cs typeface="Times New Roman" panose="02020603050405020304" pitchFamily="18" charset="0"/>
              </a:rPr>
              <a:t> edilmiştir.</a:t>
            </a: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Böylece </a:t>
            </a:r>
            <a:r>
              <a:rPr lang="tr-TR" sz="1600" dirty="0" err="1">
                <a:latin typeface="Times New Roman" panose="02020603050405020304" pitchFamily="18" charset="0"/>
                <a:cs typeface="Times New Roman" panose="02020603050405020304" pitchFamily="18" charset="0"/>
              </a:rPr>
              <a:t>route</a:t>
            </a:r>
            <a:r>
              <a:rPr lang="tr-TR" sz="1600" dirty="0">
                <a:latin typeface="Times New Roman" panose="02020603050405020304" pitchFamily="18" charset="0"/>
                <a:cs typeface="Times New Roman" panose="02020603050405020304" pitchFamily="18" charset="0"/>
              </a:rPr>
              <a:t> işlemi ile </a:t>
            </a:r>
            <a:r>
              <a:rPr lang="tr-TR" sz="1600" dirty="0" err="1">
                <a:latin typeface="Times New Roman" panose="02020603050405020304" pitchFamily="18" charset="0"/>
                <a:cs typeface="Times New Roman" panose="02020603050405020304" pitchFamily="18" charset="0"/>
              </a:rPr>
              <a:t>route</a:t>
            </a:r>
            <a:r>
              <a:rPr lang="tr-TR" sz="1600" dirty="0">
                <a:latin typeface="Times New Roman" panose="02020603050405020304" pitchFamily="18" charset="0"/>
                <a:cs typeface="Times New Roman" panose="02020603050405020304" pitchFamily="18" charset="0"/>
              </a:rPr>
              <a:t> isteğine bağlı olarak yapılacak olan işlem birbirinden ayrılmıştır.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5329613" y="950051"/>
            <a:ext cx="6024187" cy="5771424"/>
          </a:xfrm>
          <a:prstGeom prst="rect">
            <a:avLst/>
          </a:prstGeom>
        </p:spPr>
      </p:pic>
    </p:spTree>
    <p:extLst>
      <p:ext uri="{BB962C8B-B14F-4D97-AF65-F5344CB8AC3E}">
        <p14:creationId xmlns:p14="http://schemas.microsoft.com/office/powerpoint/2010/main" val="4280443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3635094"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/admin.js</a:t>
            </a:r>
            <a:r>
              <a:rPr lang="tr-TR" sz="1600" dirty="0" smtClean="0">
                <a:latin typeface="Times New Roman" panose="02020603050405020304" pitchFamily="18" charset="0"/>
                <a:cs typeface="Times New Roman" panose="02020603050405020304" pitchFamily="18" charset="0"/>
              </a:rPr>
              <a:t> yandaki gibi düzenlenmelidir. </a:t>
            </a:r>
            <a:r>
              <a:rPr lang="tr-TR" sz="1600" dirty="0" err="1" smtClean="0">
                <a:latin typeface="Times New Roman" panose="02020603050405020304" pitchFamily="18" charset="0"/>
                <a:cs typeface="Times New Roman" panose="02020603050405020304" pitchFamily="18" charset="0"/>
              </a:rPr>
              <a:t>routes</a:t>
            </a:r>
            <a:r>
              <a:rPr lang="tr-TR" sz="1600" dirty="0" smtClean="0">
                <a:latin typeface="Times New Roman" panose="02020603050405020304" pitchFamily="18" charset="0"/>
                <a:cs typeface="Times New Roman" panose="02020603050405020304" pitchFamily="18" charset="0"/>
              </a:rPr>
              <a:t>/admin.js içindeki her </a:t>
            </a:r>
            <a:r>
              <a:rPr lang="tr-TR" sz="1600" dirty="0" err="1" smtClean="0">
                <a:latin typeface="Times New Roman" panose="02020603050405020304" pitchFamily="18" charset="0"/>
                <a:cs typeface="Times New Roman" panose="02020603050405020304" pitchFamily="18" charset="0"/>
              </a:rPr>
              <a:t>router</a:t>
            </a:r>
            <a:r>
              <a:rPr lang="tr-TR" sz="1600" dirty="0" smtClean="0">
                <a:latin typeface="Times New Roman" panose="02020603050405020304" pitchFamily="18" charset="0"/>
                <a:cs typeface="Times New Roman" panose="02020603050405020304" pitchFamily="18" charset="0"/>
              </a:rPr>
              <a:t> için ilgili fonksiyonlar buraya taşınarak </a:t>
            </a:r>
            <a:r>
              <a:rPr lang="tr-TR" sz="1600" dirty="0" err="1" smtClean="0">
                <a:latin typeface="Times New Roman" panose="02020603050405020304" pitchFamily="18" charset="0"/>
                <a:cs typeface="Times New Roman" panose="02020603050405020304" pitchFamily="18" charset="0"/>
              </a:rPr>
              <a:t>exports</a:t>
            </a:r>
            <a:r>
              <a:rPr lang="tr-TR" sz="1600" dirty="0" smtClean="0">
                <a:latin typeface="Times New Roman" panose="02020603050405020304" pitchFamily="18" charset="0"/>
                <a:cs typeface="Times New Roman" panose="02020603050405020304" pitchFamily="18" charset="0"/>
              </a:rPr>
              <a:t> edilmelidir.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Yanda tüm kodlar görünmemektedir.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4434529" y="1037492"/>
            <a:ext cx="7583166" cy="5683983"/>
          </a:xfrm>
          <a:prstGeom prst="rect">
            <a:avLst/>
          </a:prstGeom>
        </p:spPr>
      </p:pic>
    </p:spTree>
    <p:extLst>
      <p:ext uri="{BB962C8B-B14F-4D97-AF65-F5344CB8AC3E}">
        <p14:creationId xmlns:p14="http://schemas.microsoft.com/office/powerpoint/2010/main" val="818079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3635094"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/admin.js</a:t>
            </a:r>
            <a:r>
              <a:rPr lang="tr-TR" sz="1600" dirty="0" smtClean="0">
                <a:latin typeface="Times New Roman" panose="02020603050405020304" pitchFamily="18" charset="0"/>
                <a:cs typeface="Times New Roman" panose="02020603050405020304" pitchFamily="18" charset="0"/>
              </a:rPr>
              <a:t> yandaki gibi düzenlenmelidir. </a:t>
            </a:r>
            <a:r>
              <a:rPr lang="tr-TR" sz="1600" dirty="0" err="1" smtClean="0">
                <a:latin typeface="Times New Roman" panose="02020603050405020304" pitchFamily="18" charset="0"/>
                <a:cs typeface="Times New Roman" panose="02020603050405020304" pitchFamily="18" charset="0"/>
              </a:rPr>
              <a:t>routes</a:t>
            </a:r>
            <a:r>
              <a:rPr lang="tr-TR" sz="1600" dirty="0" smtClean="0">
                <a:latin typeface="Times New Roman" panose="02020603050405020304" pitchFamily="18" charset="0"/>
                <a:cs typeface="Times New Roman" panose="02020603050405020304" pitchFamily="18" charset="0"/>
              </a:rPr>
              <a:t>/admin.js içindeki her </a:t>
            </a:r>
            <a:r>
              <a:rPr lang="tr-TR" sz="1600" dirty="0" err="1" smtClean="0">
                <a:latin typeface="Times New Roman" panose="02020603050405020304" pitchFamily="18" charset="0"/>
                <a:cs typeface="Times New Roman" panose="02020603050405020304" pitchFamily="18" charset="0"/>
              </a:rPr>
              <a:t>router</a:t>
            </a:r>
            <a:r>
              <a:rPr lang="tr-TR" sz="1600" dirty="0" smtClean="0">
                <a:latin typeface="Times New Roman" panose="02020603050405020304" pitchFamily="18" charset="0"/>
                <a:cs typeface="Times New Roman" panose="02020603050405020304" pitchFamily="18" charset="0"/>
              </a:rPr>
              <a:t> için ilgili fonksiyonlar buraya taşınarak </a:t>
            </a:r>
            <a:r>
              <a:rPr lang="tr-TR" sz="1600" dirty="0" err="1" smtClean="0">
                <a:latin typeface="Times New Roman" panose="02020603050405020304" pitchFamily="18" charset="0"/>
                <a:cs typeface="Times New Roman" panose="02020603050405020304" pitchFamily="18" charset="0"/>
              </a:rPr>
              <a:t>exports</a:t>
            </a:r>
            <a:r>
              <a:rPr lang="tr-TR" sz="1600" dirty="0" smtClean="0">
                <a:latin typeface="Times New Roman" panose="02020603050405020304" pitchFamily="18" charset="0"/>
                <a:cs typeface="Times New Roman" panose="02020603050405020304" pitchFamily="18" charset="0"/>
              </a:rPr>
              <a:t> edilmelidir.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Tüm fonksiyonların prototipi yandaki gibidir.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4509484" y="1001279"/>
            <a:ext cx="3609718" cy="5636914"/>
          </a:xfrm>
          <a:prstGeom prst="rect">
            <a:avLst/>
          </a:prstGeom>
        </p:spPr>
      </p:pic>
      <p:pic>
        <p:nvPicPr>
          <p:cNvPr id="5" name="Resim 4"/>
          <p:cNvPicPr>
            <a:picLocks noChangeAspect="1"/>
          </p:cNvPicPr>
          <p:nvPr/>
        </p:nvPicPr>
        <p:blipFill rotWithShape="1">
          <a:blip r:embed="rId4"/>
          <a:srcRect l="11187"/>
          <a:stretch/>
        </p:blipFill>
        <p:spPr>
          <a:xfrm>
            <a:off x="8335108" y="1001279"/>
            <a:ext cx="3668330" cy="2293819"/>
          </a:xfrm>
          <a:prstGeom prst="rect">
            <a:avLst/>
          </a:prstGeom>
        </p:spPr>
      </p:pic>
    </p:spTree>
    <p:extLst>
      <p:ext uri="{BB962C8B-B14F-4D97-AF65-F5344CB8AC3E}">
        <p14:creationId xmlns:p14="http://schemas.microsoft.com/office/powerpoint/2010/main" val="31459370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4356063"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routes</a:t>
            </a:r>
            <a:r>
              <a:rPr lang="tr-TR" sz="1600" b="1" dirty="0" smtClean="0">
                <a:latin typeface="Times New Roman" panose="02020603050405020304" pitchFamily="18" charset="0"/>
                <a:cs typeface="Times New Roman" panose="02020603050405020304" pitchFamily="18" charset="0"/>
              </a:rPr>
              <a:t>/user2.js </a:t>
            </a:r>
            <a:r>
              <a:rPr lang="tr-TR" sz="1600" dirty="0" smtClean="0">
                <a:latin typeface="Times New Roman" panose="02020603050405020304" pitchFamily="18" charset="0"/>
                <a:cs typeface="Times New Roman" panose="02020603050405020304" pitchFamily="18" charset="0"/>
              </a:rPr>
              <a:t>yandaki gibi düzenlenmelidir.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Her fonksiyon </a:t>
            </a:r>
            <a:r>
              <a:rPr lang="tr-TR" sz="1600" dirty="0" err="1" smtClean="0">
                <a:latin typeface="Times New Roman" panose="02020603050405020304" pitchFamily="18" charset="0"/>
                <a:cs typeface="Times New Roman" panose="02020603050405020304" pitchFamily="18" charset="0"/>
              </a:rPr>
              <a:t>controller</a:t>
            </a:r>
            <a:r>
              <a:rPr lang="tr-TR" sz="1600" dirty="0" smtClean="0">
                <a:latin typeface="Times New Roman" panose="02020603050405020304" pitchFamily="18" charset="0"/>
                <a:cs typeface="Times New Roman" panose="02020603050405020304" pitchFamily="18" charset="0"/>
              </a:rPr>
              <a:t>/user.js altına taşınarak </a:t>
            </a:r>
            <a:r>
              <a:rPr lang="tr-TR" sz="1600" dirty="0" err="1" smtClean="0">
                <a:latin typeface="Times New Roman" panose="02020603050405020304" pitchFamily="18" charset="0"/>
                <a:cs typeface="Times New Roman" panose="02020603050405020304" pitchFamily="18" charset="0"/>
              </a:rPr>
              <a:t>exports</a:t>
            </a:r>
            <a:r>
              <a:rPr lang="tr-TR" sz="1600" dirty="0" smtClean="0">
                <a:latin typeface="Times New Roman" panose="02020603050405020304" pitchFamily="18" charset="0"/>
                <a:cs typeface="Times New Roman" panose="02020603050405020304" pitchFamily="18" charset="0"/>
              </a:rPr>
              <a:t> edilmiştir.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Böylece </a:t>
            </a:r>
            <a:r>
              <a:rPr lang="tr-TR" sz="1600" dirty="0" err="1" smtClean="0">
                <a:latin typeface="Times New Roman" panose="02020603050405020304" pitchFamily="18" charset="0"/>
                <a:cs typeface="Times New Roman" panose="02020603050405020304" pitchFamily="18" charset="0"/>
              </a:rPr>
              <a:t>route</a:t>
            </a:r>
            <a:r>
              <a:rPr lang="tr-TR" sz="1600" dirty="0" smtClean="0">
                <a:latin typeface="Times New Roman" panose="02020603050405020304" pitchFamily="18" charset="0"/>
                <a:cs typeface="Times New Roman" panose="02020603050405020304" pitchFamily="18" charset="0"/>
              </a:rPr>
              <a:t> işlemi ile </a:t>
            </a:r>
            <a:r>
              <a:rPr lang="tr-TR" sz="1600" dirty="0" err="1" smtClean="0">
                <a:latin typeface="Times New Roman" panose="02020603050405020304" pitchFamily="18" charset="0"/>
                <a:cs typeface="Times New Roman" panose="02020603050405020304" pitchFamily="18" charset="0"/>
              </a:rPr>
              <a:t>route</a:t>
            </a:r>
            <a:r>
              <a:rPr lang="tr-TR" sz="1600" dirty="0" smtClean="0">
                <a:latin typeface="Times New Roman" panose="02020603050405020304" pitchFamily="18" charset="0"/>
                <a:cs typeface="Times New Roman" panose="02020603050405020304" pitchFamily="18" charset="0"/>
              </a:rPr>
              <a:t> isteğine bağlı olarak yapılacak olan işlem birbirinden ayrılmıştır.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6" name="Resim 5"/>
          <p:cNvPicPr>
            <a:picLocks noChangeAspect="1"/>
          </p:cNvPicPr>
          <p:nvPr/>
        </p:nvPicPr>
        <p:blipFill>
          <a:blip r:embed="rId3"/>
          <a:stretch>
            <a:fillRect/>
          </a:stretch>
        </p:blipFill>
        <p:spPr>
          <a:xfrm>
            <a:off x="5019959" y="1188300"/>
            <a:ext cx="6216611" cy="3519699"/>
          </a:xfrm>
          <a:prstGeom prst="rect">
            <a:avLst/>
          </a:prstGeom>
        </p:spPr>
      </p:pic>
    </p:spTree>
    <p:extLst>
      <p:ext uri="{BB962C8B-B14F-4D97-AF65-F5344CB8AC3E}">
        <p14:creationId xmlns:p14="http://schemas.microsoft.com/office/powerpoint/2010/main" val="3340579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Konular</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000" dirty="0" smtClean="0">
              <a:latin typeface="Times New Roman" panose="02020603050405020304" pitchFamily="18" charset="0"/>
              <a:cs typeface="Times New Roman" panose="02020603050405020304" pitchFamily="18" charset="0"/>
            </a:endParaRPr>
          </a:p>
          <a:p>
            <a:pPr marL="342900" indent="-342900" algn="just" rtl="0">
              <a:buFont typeface="Arial" panose="020B0604020202020204" pitchFamily="34" charset="0"/>
              <a:buChar char="•"/>
            </a:pPr>
            <a:endParaRPr lang="tr-TR" sz="2000" dirty="0">
              <a:latin typeface="Times New Roman" panose="02020603050405020304" pitchFamily="18" charset="0"/>
              <a:cs typeface="Times New Roman" panose="02020603050405020304" pitchFamily="18" charset="0"/>
            </a:endParaRPr>
          </a:p>
        </p:txBody>
      </p:sp>
      <p:pic>
        <p:nvPicPr>
          <p:cNvPr id="8" name="Resim Yer Tutucusu 7" descr="şafaktan hemen önce, karanlık gökyüzünün altındaki dağlar">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a:xfrm>
            <a:off x="8961919" y="1665520"/>
            <a:ext cx="2757006" cy="2757011"/>
          </a:xfrm>
        </p:spPr>
      </p:pic>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tr-TR"/>
              <a:t>Sunu Başlığı</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65334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312127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/user.js</a:t>
            </a:r>
            <a:r>
              <a:rPr lang="tr-TR" sz="1600" dirty="0" smtClean="0">
                <a:latin typeface="Times New Roman" panose="02020603050405020304" pitchFamily="18" charset="0"/>
                <a:cs typeface="Times New Roman" panose="02020603050405020304" pitchFamily="18" charset="0"/>
              </a:rPr>
              <a:t> yandaki gibi düzenlenmelidir. </a:t>
            </a:r>
            <a:r>
              <a:rPr lang="tr-TR" sz="1600" dirty="0" err="1" smtClean="0">
                <a:latin typeface="Times New Roman" panose="02020603050405020304" pitchFamily="18" charset="0"/>
                <a:cs typeface="Times New Roman" panose="02020603050405020304" pitchFamily="18" charset="0"/>
              </a:rPr>
              <a:t>routes</a:t>
            </a:r>
            <a:r>
              <a:rPr lang="tr-TR" sz="1600" dirty="0" smtClean="0">
                <a:latin typeface="Times New Roman" panose="02020603050405020304" pitchFamily="18" charset="0"/>
                <a:cs typeface="Times New Roman" panose="02020603050405020304" pitchFamily="18" charset="0"/>
              </a:rPr>
              <a:t>/user2.js içindeki her </a:t>
            </a:r>
            <a:r>
              <a:rPr lang="tr-TR" sz="1600" dirty="0" err="1" smtClean="0">
                <a:latin typeface="Times New Roman" panose="02020603050405020304" pitchFamily="18" charset="0"/>
                <a:cs typeface="Times New Roman" panose="02020603050405020304" pitchFamily="18" charset="0"/>
              </a:rPr>
              <a:t>router</a:t>
            </a:r>
            <a:r>
              <a:rPr lang="tr-TR" sz="1600" dirty="0" smtClean="0">
                <a:latin typeface="Times New Roman" panose="02020603050405020304" pitchFamily="18" charset="0"/>
                <a:cs typeface="Times New Roman" panose="02020603050405020304" pitchFamily="18" charset="0"/>
              </a:rPr>
              <a:t> için ilgili fonksiyonlar buraya taşınarak </a:t>
            </a:r>
            <a:r>
              <a:rPr lang="tr-TR" sz="1600" dirty="0" err="1" smtClean="0">
                <a:latin typeface="Times New Roman" panose="02020603050405020304" pitchFamily="18" charset="0"/>
                <a:cs typeface="Times New Roman" panose="02020603050405020304" pitchFamily="18" charset="0"/>
              </a:rPr>
              <a:t>exports</a:t>
            </a:r>
            <a:r>
              <a:rPr lang="tr-TR" sz="1600" dirty="0" smtClean="0">
                <a:latin typeface="Times New Roman" panose="02020603050405020304" pitchFamily="18" charset="0"/>
                <a:cs typeface="Times New Roman" panose="02020603050405020304" pitchFamily="18" charset="0"/>
              </a:rPr>
              <a:t> edilmelidir.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Yanda tüm kodlar görünmemektedir.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3585191" y="900332"/>
            <a:ext cx="8467714" cy="5930136"/>
          </a:xfrm>
          <a:prstGeom prst="rect">
            <a:avLst/>
          </a:prstGeom>
        </p:spPr>
      </p:pic>
    </p:spTree>
    <p:extLst>
      <p:ext uri="{BB962C8B-B14F-4D97-AF65-F5344CB8AC3E}">
        <p14:creationId xmlns:p14="http://schemas.microsoft.com/office/powerpoint/2010/main" val="1568556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312127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 Kullanımı İle </a:t>
            </a:r>
            <a:r>
              <a:rPr lang="tr-TR" sz="1600" b="1" dirty="0" err="1" smtClean="0">
                <a:latin typeface="Times New Roman" panose="02020603050405020304" pitchFamily="18" charset="0"/>
                <a:cs typeface="Times New Roman" panose="02020603050405020304" pitchFamily="18" charset="0"/>
              </a:rPr>
              <a:t>Route’ların</a:t>
            </a:r>
            <a:r>
              <a:rPr lang="tr-TR" sz="1600" b="1" dirty="0" smtClean="0">
                <a:latin typeface="Times New Roman" panose="02020603050405020304" pitchFamily="18" charset="0"/>
                <a:cs typeface="Times New Roman" panose="02020603050405020304" pitchFamily="18" charset="0"/>
              </a:rPr>
              <a:t> Sadeleştirilmesi</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controllers</a:t>
            </a:r>
            <a:r>
              <a:rPr lang="tr-TR" sz="1600" b="1" dirty="0" smtClean="0">
                <a:latin typeface="Times New Roman" panose="02020603050405020304" pitchFamily="18" charset="0"/>
                <a:cs typeface="Times New Roman" panose="02020603050405020304" pitchFamily="18" charset="0"/>
              </a:rPr>
              <a:t>/user.js</a:t>
            </a:r>
            <a:r>
              <a:rPr lang="tr-TR" sz="1600" dirty="0" smtClean="0">
                <a:latin typeface="Times New Roman" panose="02020603050405020304" pitchFamily="18" charset="0"/>
                <a:cs typeface="Times New Roman" panose="02020603050405020304" pitchFamily="18" charset="0"/>
              </a:rPr>
              <a:t> yandaki gibi düzenlenmelidir. </a:t>
            </a:r>
            <a:r>
              <a:rPr lang="tr-TR" sz="1600" dirty="0" err="1" smtClean="0">
                <a:latin typeface="Times New Roman" panose="02020603050405020304" pitchFamily="18" charset="0"/>
                <a:cs typeface="Times New Roman" panose="02020603050405020304" pitchFamily="18" charset="0"/>
              </a:rPr>
              <a:t>routes</a:t>
            </a:r>
            <a:r>
              <a:rPr lang="tr-TR" sz="1600" dirty="0" smtClean="0">
                <a:latin typeface="Times New Roman" panose="02020603050405020304" pitchFamily="18" charset="0"/>
                <a:cs typeface="Times New Roman" panose="02020603050405020304" pitchFamily="18" charset="0"/>
              </a:rPr>
              <a:t>/user2.js içindeki her </a:t>
            </a:r>
            <a:r>
              <a:rPr lang="tr-TR" sz="1600" dirty="0" err="1" smtClean="0">
                <a:latin typeface="Times New Roman" panose="02020603050405020304" pitchFamily="18" charset="0"/>
                <a:cs typeface="Times New Roman" panose="02020603050405020304" pitchFamily="18" charset="0"/>
              </a:rPr>
              <a:t>router</a:t>
            </a:r>
            <a:r>
              <a:rPr lang="tr-TR" sz="1600" dirty="0" smtClean="0">
                <a:latin typeface="Times New Roman" panose="02020603050405020304" pitchFamily="18" charset="0"/>
                <a:cs typeface="Times New Roman" panose="02020603050405020304" pitchFamily="18" charset="0"/>
              </a:rPr>
              <a:t> için ilgili fonksiyonlar buraya taşınarak </a:t>
            </a:r>
            <a:r>
              <a:rPr lang="tr-TR" sz="1600" dirty="0" err="1" smtClean="0">
                <a:latin typeface="Times New Roman" panose="02020603050405020304" pitchFamily="18" charset="0"/>
                <a:cs typeface="Times New Roman" panose="02020603050405020304" pitchFamily="18" charset="0"/>
              </a:rPr>
              <a:t>exports</a:t>
            </a:r>
            <a:r>
              <a:rPr lang="tr-TR" sz="1600" dirty="0" smtClean="0">
                <a:latin typeface="Times New Roman" panose="02020603050405020304" pitchFamily="18" charset="0"/>
                <a:cs typeface="Times New Roman" panose="02020603050405020304" pitchFamily="18" charset="0"/>
              </a:rPr>
              <a:t> edilmelidir.</a:t>
            </a: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Tüm fonksiyonların prototipi yandaki gibidir.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4933494" y="1326052"/>
            <a:ext cx="4576836" cy="3395417"/>
          </a:xfrm>
          <a:prstGeom prst="rect">
            <a:avLst/>
          </a:prstGeom>
        </p:spPr>
      </p:pic>
    </p:spTree>
    <p:extLst>
      <p:ext uri="{BB962C8B-B14F-4D97-AF65-F5344CB8AC3E}">
        <p14:creationId xmlns:p14="http://schemas.microsoft.com/office/powerpoint/2010/main" val="9981188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İlişkisel Tablo Verilerini Silme (</a:t>
            </a:r>
            <a:r>
              <a:rPr lang="tr-TR" sz="1600" b="1" u="sng" dirty="0" smtClean="0">
                <a:latin typeface="Times New Roman" panose="02020603050405020304" pitchFamily="18" charset="0"/>
                <a:cs typeface="Times New Roman" panose="02020603050405020304" pitchFamily="18" charset="0"/>
              </a:rPr>
              <a:t>CASCADE</a:t>
            </a:r>
            <a:r>
              <a:rPr lang="tr-TR" sz="1600" b="1" dirty="0" smtClean="0">
                <a:latin typeface="Times New Roman" panose="02020603050405020304" pitchFamily="18" charset="0"/>
                <a:cs typeface="Times New Roman" panose="02020603050405020304" pitchFamily="18" charset="0"/>
              </a:rPr>
              <a:t>, RESTRICT, SET NULL)</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Projede ilişki aşağıdaki şekilde tanımlandığında </a:t>
            </a:r>
            <a:r>
              <a:rPr lang="tr-TR" sz="1600" dirty="0" err="1" smtClean="0">
                <a:latin typeface="Times New Roman" panose="02020603050405020304" pitchFamily="18" charset="0"/>
                <a:cs typeface="Times New Roman" panose="02020603050405020304" pitchFamily="18" charset="0"/>
              </a:rPr>
              <a:t>onDelete</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onUpdate</a:t>
            </a:r>
            <a:r>
              <a:rPr lang="tr-TR" sz="1600" dirty="0" smtClean="0">
                <a:latin typeface="Times New Roman" panose="02020603050405020304" pitchFamily="18" charset="0"/>
                <a:cs typeface="Times New Roman" panose="02020603050405020304" pitchFamily="18" charset="0"/>
              </a:rPr>
              <a:t> parametreleri bir kategori silindiğinde veya güncellendiğinde ona bağlı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da silinir ya da güncellenir.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Lütfen uygulayarak görün.</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976124" y="2707250"/>
            <a:ext cx="9381033" cy="2804403"/>
          </a:xfrm>
          <a:prstGeom prst="rect">
            <a:avLst/>
          </a:prstGeom>
        </p:spPr>
      </p:pic>
    </p:spTree>
    <p:extLst>
      <p:ext uri="{BB962C8B-B14F-4D97-AF65-F5344CB8AC3E}">
        <p14:creationId xmlns:p14="http://schemas.microsoft.com/office/powerpoint/2010/main" val="2159369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İlişkisel Tablo Verilerini Silme (CASCADE, </a:t>
            </a:r>
            <a:r>
              <a:rPr lang="tr-TR" sz="1600" b="1" u="sng" dirty="0" smtClean="0">
                <a:latin typeface="Times New Roman" panose="02020603050405020304" pitchFamily="18" charset="0"/>
                <a:cs typeface="Times New Roman" panose="02020603050405020304" pitchFamily="18" charset="0"/>
              </a:rPr>
              <a:t>RESTRICT, </a:t>
            </a:r>
            <a:r>
              <a:rPr lang="tr-TR" sz="1600" b="1" dirty="0" smtClean="0">
                <a:latin typeface="Times New Roman" panose="02020603050405020304" pitchFamily="18" charset="0"/>
                <a:cs typeface="Times New Roman" panose="02020603050405020304" pitchFamily="18" charset="0"/>
              </a:rPr>
              <a:t>SET NULL)</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Kategoriye bağlı olarak </a:t>
            </a:r>
            <a:r>
              <a:rPr lang="tr-TR" sz="1600" dirty="0" err="1" smtClean="0">
                <a:latin typeface="Times New Roman" panose="02020603050405020304" pitchFamily="18" charset="0"/>
                <a:cs typeface="Times New Roman" panose="02020603050405020304" pitchFamily="18" charset="0"/>
              </a:rPr>
              <a:t>blogların</a:t>
            </a:r>
            <a:r>
              <a:rPr lang="tr-TR" sz="1600" dirty="0" smtClean="0">
                <a:latin typeface="Times New Roman" panose="02020603050405020304" pitchFamily="18" charset="0"/>
                <a:cs typeface="Times New Roman" panose="02020603050405020304" pitchFamily="18" charset="0"/>
              </a:rPr>
              <a:t> silinmemesi isteniyorsa </a:t>
            </a:r>
            <a:r>
              <a:rPr lang="tr-TR" sz="1600" dirty="0" err="1" smtClean="0">
                <a:latin typeface="Times New Roman" panose="02020603050405020304" pitchFamily="18" charset="0"/>
                <a:cs typeface="Times New Roman" panose="02020603050405020304" pitchFamily="18" charset="0"/>
              </a:rPr>
              <a:t>onDelete</a:t>
            </a:r>
            <a:r>
              <a:rPr lang="tr-TR" sz="1600" dirty="0" smtClean="0">
                <a:latin typeface="Times New Roman" panose="02020603050405020304" pitchFamily="18" charset="0"/>
                <a:cs typeface="Times New Roman" panose="02020603050405020304" pitchFamily="18" charset="0"/>
              </a:rPr>
              <a:t> parametresi RESTRICT olarak belirlenmelidir. Bu durumda silinmek istenen kategoriye bağlı bir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varsa silme işlemi gerçekleşmez ve hata ortaya çıkar.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Çıkan hatanın </a:t>
            </a:r>
            <a:r>
              <a:rPr lang="tr-TR" sz="1600" dirty="0" err="1" smtClean="0">
                <a:latin typeface="Times New Roman" panose="02020603050405020304" pitchFamily="18" charset="0"/>
                <a:cs typeface="Times New Roman" panose="02020603050405020304" pitchFamily="18" charset="0"/>
              </a:rPr>
              <a:t>name’i</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ya da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silme işleminin </a:t>
            </a:r>
            <a:r>
              <a:rPr lang="tr-TR" sz="1600" dirty="0" err="1" smtClean="0">
                <a:latin typeface="Times New Roman" panose="02020603050405020304" pitchFamily="18" charset="0"/>
                <a:cs typeface="Times New Roman" panose="02020603050405020304" pitchFamily="18" charset="0"/>
              </a:rPr>
              <a:t>post’unda</a:t>
            </a:r>
            <a:r>
              <a:rPr lang="tr-TR" sz="1600" dirty="0" smtClean="0">
                <a:latin typeface="Times New Roman" panose="02020603050405020304" pitchFamily="18" charset="0"/>
                <a:cs typeface="Times New Roman" panose="02020603050405020304" pitchFamily="18" charset="0"/>
              </a:rPr>
              <a:t> yazdırıldığında aşağıdaki gibi bir hata alınır.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Bu hata name özelliği </a:t>
            </a:r>
            <a:r>
              <a:rPr lang="tr-TR" sz="1600" dirty="0" err="1" smtClean="0">
                <a:latin typeface="Times New Roman" panose="02020603050405020304" pitchFamily="18" charset="0"/>
                <a:cs typeface="Times New Roman" panose="02020603050405020304" pitchFamily="18" charset="0"/>
              </a:rPr>
              <a:t>catch</a:t>
            </a:r>
            <a:r>
              <a:rPr lang="tr-TR" sz="1600" dirty="0" smtClean="0">
                <a:latin typeface="Times New Roman" panose="02020603050405020304" pitchFamily="18" charset="0"/>
                <a:cs typeface="Times New Roman" panose="02020603050405020304" pitchFamily="18" charset="0"/>
              </a:rPr>
              <a:t> bloğunda ele alınabilir.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877056" y="3590363"/>
            <a:ext cx="9579170" cy="2842506"/>
          </a:xfrm>
          <a:prstGeom prst="rect">
            <a:avLst/>
          </a:prstGeom>
        </p:spPr>
      </p:pic>
      <p:pic>
        <p:nvPicPr>
          <p:cNvPr id="6" name="Resim 5"/>
          <p:cNvPicPr>
            <a:picLocks noChangeAspect="1"/>
          </p:cNvPicPr>
          <p:nvPr/>
        </p:nvPicPr>
        <p:blipFill>
          <a:blip r:embed="rId4"/>
          <a:stretch>
            <a:fillRect/>
          </a:stretch>
        </p:blipFill>
        <p:spPr>
          <a:xfrm>
            <a:off x="877056" y="3059292"/>
            <a:ext cx="3925121" cy="286428"/>
          </a:xfrm>
          <a:prstGeom prst="rect">
            <a:avLst/>
          </a:prstGeom>
        </p:spPr>
      </p:pic>
    </p:spTree>
    <p:extLst>
      <p:ext uri="{BB962C8B-B14F-4D97-AF65-F5344CB8AC3E}">
        <p14:creationId xmlns:p14="http://schemas.microsoft.com/office/powerpoint/2010/main" val="3446845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İlişkisel Tablo Verilerini Silme (CASCADE, </a:t>
            </a:r>
            <a:r>
              <a:rPr lang="tr-TR" sz="1600" b="1" u="sng" dirty="0" smtClean="0">
                <a:latin typeface="Times New Roman" panose="02020603050405020304" pitchFamily="18" charset="0"/>
                <a:cs typeface="Times New Roman" panose="02020603050405020304" pitchFamily="18" charset="0"/>
              </a:rPr>
              <a:t>RESTRICT</a:t>
            </a:r>
            <a:r>
              <a:rPr lang="tr-TR" sz="1600" b="1"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Kategori silme post </a:t>
            </a:r>
            <a:r>
              <a:rPr lang="tr-TR" sz="1600" dirty="0" err="1" smtClean="0">
                <a:latin typeface="Times New Roman" panose="02020603050405020304" pitchFamily="18" charset="0"/>
                <a:cs typeface="Times New Roman" panose="02020603050405020304" pitchFamily="18" charset="0"/>
              </a:rPr>
              <a:t>controller</a:t>
            </a:r>
            <a:r>
              <a:rPr lang="tr-TR" sz="1600" dirty="0" smtClean="0">
                <a:latin typeface="Times New Roman" panose="02020603050405020304" pitchFamily="18" charset="0"/>
                <a:cs typeface="Times New Roman" panose="02020603050405020304" pitchFamily="18" charset="0"/>
              </a:rPr>
              <a:t> </a:t>
            </a:r>
            <a:r>
              <a:rPr lang="tr-TR" sz="1600" dirty="0">
                <a:latin typeface="Times New Roman" panose="02020603050405020304" pitchFamily="18" charset="0"/>
                <a:cs typeface="Times New Roman" panose="02020603050405020304" pitchFamily="18" charset="0"/>
              </a:rPr>
              <a:t>f</a:t>
            </a:r>
            <a:r>
              <a:rPr lang="tr-TR" sz="1600" dirty="0" smtClean="0">
                <a:latin typeface="Times New Roman" panose="02020603050405020304" pitchFamily="18" charset="0"/>
                <a:cs typeface="Times New Roman" panose="02020603050405020304" pitchFamily="18" charset="0"/>
              </a:rPr>
              <a:t>onksiyonunda hata ele alınarak mesaj verilmekte ve kullanıcı /</a:t>
            </a:r>
            <a:r>
              <a:rPr lang="tr-TR" sz="1600" dirty="0" err="1" smtClean="0">
                <a:latin typeface="Times New Roman" panose="02020603050405020304" pitchFamily="18" charset="0"/>
                <a:cs typeface="Times New Roman" panose="02020603050405020304" pitchFamily="18" charset="0"/>
              </a:rPr>
              <a:t>admin</a:t>
            </a:r>
            <a:r>
              <a:rPr lang="tr-TR"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categories</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route’ına</a:t>
            </a:r>
            <a:r>
              <a:rPr lang="tr-TR" sz="1600" dirty="0" smtClean="0">
                <a:latin typeface="Times New Roman" panose="02020603050405020304" pitchFamily="18" charset="0"/>
                <a:cs typeface="Times New Roman" panose="02020603050405020304" pitchFamily="18" charset="0"/>
              </a:rPr>
              <a:t> yönlendirilmektedir.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239709" y="2258237"/>
            <a:ext cx="6980525" cy="3596952"/>
          </a:xfrm>
          <a:prstGeom prst="rect">
            <a:avLst/>
          </a:prstGeom>
        </p:spPr>
      </p:pic>
      <p:pic>
        <p:nvPicPr>
          <p:cNvPr id="3" name="Resim 2"/>
          <p:cNvPicPr>
            <a:picLocks noChangeAspect="1"/>
          </p:cNvPicPr>
          <p:nvPr/>
        </p:nvPicPr>
        <p:blipFill>
          <a:blip r:embed="rId4"/>
          <a:stretch>
            <a:fillRect/>
          </a:stretch>
        </p:blipFill>
        <p:spPr>
          <a:xfrm>
            <a:off x="7336852" y="2262495"/>
            <a:ext cx="4669516" cy="2230374"/>
          </a:xfrm>
          <a:prstGeom prst="rect">
            <a:avLst/>
          </a:prstGeom>
        </p:spPr>
      </p:pic>
    </p:spTree>
    <p:extLst>
      <p:ext uri="{BB962C8B-B14F-4D97-AF65-F5344CB8AC3E}">
        <p14:creationId xmlns:p14="http://schemas.microsoft.com/office/powerpoint/2010/main" val="693747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İlişkisel Tablo Verilerini Silme (CASCADE, RESTRICT, </a:t>
            </a:r>
            <a:r>
              <a:rPr lang="tr-TR" sz="1600" b="1" u="sng" dirty="0" smtClean="0">
                <a:latin typeface="Times New Roman" panose="02020603050405020304" pitchFamily="18" charset="0"/>
                <a:cs typeface="Times New Roman" panose="02020603050405020304" pitchFamily="18" charset="0"/>
              </a:rPr>
              <a:t>SET NULL</a:t>
            </a:r>
            <a:r>
              <a:rPr lang="tr-TR" sz="1600" b="1"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onDelete</a:t>
            </a:r>
            <a:r>
              <a:rPr lang="tr-TR" sz="1600" dirty="0" smtClean="0">
                <a:latin typeface="Times New Roman" panose="02020603050405020304" pitchFamily="18" charset="0"/>
                <a:cs typeface="Times New Roman" panose="02020603050405020304" pitchFamily="18" charset="0"/>
              </a:rPr>
              <a:t> parametresi SETNULL olarak da set edilebilir. Bu durumda silinen kategoriye ait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varsa bu </a:t>
            </a:r>
            <a:r>
              <a:rPr lang="tr-TR" sz="1600" dirty="0" err="1" smtClean="0">
                <a:latin typeface="Times New Roman" panose="02020603050405020304" pitchFamily="18" charset="0"/>
                <a:cs typeface="Times New Roman" panose="02020603050405020304" pitchFamily="18" charset="0"/>
              </a:rPr>
              <a:t>blogların</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değeri </a:t>
            </a:r>
            <a:r>
              <a:rPr lang="tr-TR" sz="1600" dirty="0" err="1" smtClean="0">
                <a:latin typeface="Times New Roman" panose="02020603050405020304" pitchFamily="18" charset="0"/>
                <a:cs typeface="Times New Roman" panose="02020603050405020304" pitchFamily="18" charset="0"/>
              </a:rPr>
              <a:t>null</a:t>
            </a:r>
            <a:r>
              <a:rPr lang="tr-TR" sz="1600" dirty="0" smtClean="0">
                <a:latin typeface="Times New Roman" panose="02020603050405020304" pitchFamily="18" charset="0"/>
                <a:cs typeface="Times New Roman" panose="02020603050405020304" pitchFamily="18" charset="0"/>
              </a:rPr>
              <a:t> yapılır.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1945409" y="5159906"/>
            <a:ext cx="7597798" cy="1196444"/>
          </a:xfrm>
          <a:prstGeom prst="rect">
            <a:avLst/>
          </a:prstGeom>
        </p:spPr>
      </p:pic>
      <p:pic>
        <p:nvPicPr>
          <p:cNvPr id="7" name="Resim 6"/>
          <p:cNvPicPr>
            <a:picLocks noChangeAspect="1"/>
          </p:cNvPicPr>
          <p:nvPr/>
        </p:nvPicPr>
        <p:blipFill>
          <a:blip r:embed="rId4"/>
          <a:stretch>
            <a:fillRect/>
          </a:stretch>
        </p:blipFill>
        <p:spPr>
          <a:xfrm>
            <a:off x="2622584" y="1990567"/>
            <a:ext cx="4244207" cy="3024106"/>
          </a:xfrm>
          <a:prstGeom prst="rect">
            <a:avLst/>
          </a:prstGeom>
        </p:spPr>
      </p:pic>
    </p:spTree>
    <p:extLst>
      <p:ext uri="{BB962C8B-B14F-4D97-AF65-F5344CB8AC3E}">
        <p14:creationId xmlns:p14="http://schemas.microsoft.com/office/powerpoint/2010/main" val="26457480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Lazy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Loading</a:t>
            </a:r>
            <a:endParaRPr lang="tr-TR" sz="16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https://sequelize.org/docs/v6/core-concepts/assocs/#special-methodsmixins-added-to-instances</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Sequelize</a:t>
            </a:r>
            <a:r>
              <a:rPr lang="tr-TR" sz="1600" dirty="0" smtClean="0">
                <a:latin typeface="Times New Roman" panose="02020603050405020304" pitchFamily="18" charset="0"/>
                <a:cs typeface="Times New Roman" panose="02020603050405020304" pitchFamily="18" charset="0"/>
              </a:rPr>
              <a:t> ile </a:t>
            </a:r>
            <a:r>
              <a:rPr lang="tr-TR" sz="1600" dirty="0" err="1" smtClean="0">
                <a:latin typeface="Times New Roman" panose="02020603050405020304" pitchFamily="18" charset="0"/>
                <a:cs typeface="Times New Roman" panose="02020603050405020304" pitchFamily="18" charset="0"/>
              </a:rPr>
              <a:t>lazy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loading</a:t>
            </a:r>
            <a:r>
              <a:rPr lang="tr-TR" sz="1600" dirty="0" smtClean="0">
                <a:latin typeface="Times New Roman" panose="02020603050405020304" pitchFamily="18" charset="0"/>
                <a:cs typeface="Times New Roman" panose="02020603050405020304" pitchFamily="18" charset="0"/>
              </a:rPr>
              <a:t> kullanabiliriz.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Örneğin </a:t>
            </a:r>
            <a:r>
              <a:rPr lang="tr-TR" sz="1600" dirty="0" err="1" smtClean="0">
                <a:latin typeface="Times New Roman" panose="02020603050405020304" pitchFamily="18" charset="0"/>
                <a:cs typeface="Times New Roman" panose="02020603050405020304" pitchFamily="18" charset="0"/>
              </a:rPr>
              <a:t>category-edit</a:t>
            </a:r>
            <a:r>
              <a:rPr lang="tr-TR" sz="1600" dirty="0" smtClean="0">
                <a:latin typeface="Times New Roman" panose="02020603050405020304" pitchFamily="18" charset="0"/>
                <a:cs typeface="Times New Roman" panose="02020603050405020304" pitchFamily="18" charset="0"/>
              </a:rPr>
              <a:t> sayfasında </a:t>
            </a:r>
            <a:r>
              <a:rPr lang="tr-TR" sz="1600" dirty="0" err="1" smtClean="0">
                <a:latin typeface="Times New Roman" panose="02020603050405020304" pitchFamily="18" charset="0"/>
                <a:cs typeface="Times New Roman" panose="02020603050405020304" pitchFamily="18" charset="0"/>
              </a:rPr>
              <a:t>editlenmek</a:t>
            </a:r>
            <a:r>
              <a:rPr lang="tr-TR" sz="1600" dirty="0" smtClean="0">
                <a:latin typeface="Times New Roman" panose="02020603050405020304" pitchFamily="18" charset="0"/>
                <a:cs typeface="Times New Roman" panose="02020603050405020304" pitchFamily="18" charset="0"/>
              </a:rPr>
              <a:t> istenen kategoriye ait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sayısı ve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listelenebilir. Bunun için </a:t>
            </a:r>
            <a:r>
              <a:rPr lang="tr-TR" sz="1600" b="1" dirty="0" smtClean="0">
                <a:latin typeface="Times New Roman" panose="02020603050405020304" pitchFamily="18" charset="0"/>
                <a:cs typeface="Times New Roman" panose="02020603050405020304" pitchFamily="18" charset="0"/>
              </a:rPr>
              <a:t>admin.js</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contorllerında</a:t>
            </a:r>
            <a:r>
              <a:rPr lang="tr-TR" sz="1600" dirty="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get_category_edit</a:t>
            </a:r>
            <a:r>
              <a:rPr lang="tr-TR" sz="1600" b="1" dirty="0" smtClean="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metodu aşağıdaki gibi güncellenmelidir. </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getBlogs</a:t>
            </a:r>
            <a:r>
              <a:rPr lang="tr-TR" sz="1600" dirty="0" smtClean="0">
                <a:latin typeface="Times New Roman" panose="02020603050405020304" pitchFamily="18" charset="0"/>
                <a:cs typeface="Times New Roman" panose="02020603050405020304" pitchFamily="18" charset="0"/>
              </a:rPr>
              <a:t> ilgili kategorideki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listesini verir. </a:t>
            </a:r>
            <a:r>
              <a:rPr lang="tr-TR" sz="1600" dirty="0" err="1" smtClean="0">
                <a:latin typeface="Times New Roman" panose="02020603050405020304" pitchFamily="18" charset="0"/>
                <a:cs typeface="Times New Roman" panose="02020603050405020304" pitchFamily="18" charset="0"/>
              </a:rPr>
              <a:t>countBlogs</a:t>
            </a:r>
            <a:r>
              <a:rPr lang="tr-TR" sz="1600" dirty="0" smtClean="0">
                <a:latin typeface="Times New Roman" panose="02020603050405020304" pitchFamily="18" charset="0"/>
                <a:cs typeface="Times New Roman" panose="02020603050405020304" pitchFamily="18" charset="0"/>
              </a:rPr>
              <a:t>: ilgili kategorideki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sayısını verir.</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Lazy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loading’de</a:t>
            </a:r>
            <a:r>
              <a:rPr lang="tr-TR" sz="1600" b="1" dirty="0" smtClean="0">
                <a:latin typeface="Times New Roman" panose="02020603050405020304" pitchFamily="18" charset="0"/>
                <a:cs typeface="Times New Roman" panose="02020603050405020304" pitchFamily="18" charset="0"/>
              </a:rPr>
              <a:t> aşağıda da görüldüğü gibi 3 sorgu bağımsız olarak ihtiyaç duyuldukça çağrılmaktadır. Bir şart veya bir koşula bağlı olarak ihtiyaç duyuldukça ilişkili tablolardaki sorgular çalıştırılabilir.  Bu da sistem kaynaklarından tasarruf sağlar.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568435" y="4244053"/>
            <a:ext cx="10785365" cy="2551278"/>
          </a:xfrm>
          <a:prstGeom prst="rect">
            <a:avLst/>
          </a:prstGeom>
        </p:spPr>
      </p:pic>
    </p:spTree>
    <p:extLst>
      <p:ext uri="{BB962C8B-B14F-4D97-AF65-F5344CB8AC3E}">
        <p14:creationId xmlns:p14="http://schemas.microsoft.com/office/powerpoint/2010/main" val="2120646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Lazy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Loading</a:t>
            </a:r>
            <a:endParaRPr lang="tr-TR" sz="16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Blogların</a:t>
            </a:r>
            <a:r>
              <a:rPr lang="tr-TR" sz="1600" dirty="0" smtClean="0">
                <a:latin typeface="Times New Roman" panose="02020603050405020304" pitchFamily="18" charset="0"/>
                <a:cs typeface="Times New Roman" panose="02020603050405020304" pitchFamily="18" charset="0"/>
              </a:rPr>
              <a:t> kategori </a:t>
            </a:r>
            <a:r>
              <a:rPr lang="tr-TR" sz="1600" dirty="0" err="1" smtClean="0">
                <a:latin typeface="Times New Roman" panose="02020603050405020304" pitchFamily="18" charset="0"/>
                <a:cs typeface="Times New Roman" panose="02020603050405020304" pitchFamily="18" charset="0"/>
              </a:rPr>
              <a:t>edit</a:t>
            </a:r>
            <a:r>
              <a:rPr lang="tr-TR" sz="1600" dirty="0" smtClean="0">
                <a:latin typeface="Times New Roman" panose="02020603050405020304" pitchFamily="18" charset="0"/>
                <a:cs typeface="Times New Roman" panose="02020603050405020304" pitchFamily="18" charset="0"/>
              </a:rPr>
              <a:t> sayfası altında listelenmesi için </a:t>
            </a:r>
            <a:r>
              <a:rPr lang="tr-TR" sz="1600" b="1" dirty="0" err="1" smtClean="0">
                <a:latin typeface="Times New Roman" panose="02020603050405020304" pitchFamily="18" charset="0"/>
                <a:cs typeface="Times New Roman" panose="02020603050405020304" pitchFamily="18" charset="0"/>
              </a:rPr>
              <a:t>category-edit.ejs</a:t>
            </a:r>
            <a:r>
              <a:rPr lang="tr-TR" sz="1600" dirty="0" smtClean="0">
                <a:latin typeface="Times New Roman" panose="02020603050405020304" pitchFamily="18" charset="0"/>
                <a:cs typeface="Times New Roman" panose="02020603050405020304" pitchFamily="18" charset="0"/>
              </a:rPr>
              <a:t> aşağıdaki gibi güncellenmelidir.</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liste tablosu </a:t>
            </a:r>
            <a:r>
              <a:rPr lang="tr-TR" sz="1600" b="1" dirty="0" err="1" smtClean="0">
                <a:latin typeface="Times New Roman" panose="02020603050405020304" pitchFamily="18" charset="0"/>
                <a:cs typeface="Times New Roman" panose="02020603050405020304" pitchFamily="18" charset="0"/>
              </a:rPr>
              <a:t>blog-list.ejs</a:t>
            </a:r>
            <a:r>
              <a:rPr lang="tr-TR" sz="1600" b="1" dirty="0" smtClean="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dosyasından </a:t>
            </a:r>
            <a:r>
              <a:rPr lang="tr-TR" sz="1600" dirty="0" err="1" smtClean="0">
                <a:latin typeface="Times New Roman" panose="02020603050405020304" pitchFamily="18" charset="0"/>
                <a:cs typeface="Times New Roman" panose="02020603050405020304" pitchFamily="18" charset="0"/>
              </a:rPr>
              <a:t>kopayalanabilir</a:t>
            </a:r>
            <a:r>
              <a:rPr lang="tr-TR" sz="1600" dirty="0" smtClean="0">
                <a:latin typeface="Times New Roman" panose="02020603050405020304" pitchFamily="18" charset="0"/>
                <a:cs typeface="Times New Roman" panose="02020603050405020304" pitchFamily="18" charset="0"/>
              </a:rPr>
              <a:t>.</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1274535" y="2559176"/>
            <a:ext cx="9047634" cy="2919142"/>
          </a:xfrm>
          <a:prstGeom prst="rect">
            <a:avLst/>
          </a:prstGeom>
        </p:spPr>
      </p:pic>
    </p:spTree>
    <p:extLst>
      <p:ext uri="{BB962C8B-B14F-4D97-AF65-F5344CB8AC3E}">
        <p14:creationId xmlns:p14="http://schemas.microsoft.com/office/powerpoint/2010/main" val="1799529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Lazy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Loading</a:t>
            </a:r>
            <a:endParaRPr lang="tr-TR" sz="1600" b="1"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1130274" y="1707648"/>
            <a:ext cx="3432934" cy="4450785"/>
          </a:xfrm>
          <a:prstGeom prst="rect">
            <a:avLst/>
          </a:prstGeom>
        </p:spPr>
      </p:pic>
      <p:pic>
        <p:nvPicPr>
          <p:cNvPr id="3" name="Resim 2"/>
          <p:cNvPicPr>
            <a:picLocks noChangeAspect="1"/>
          </p:cNvPicPr>
          <p:nvPr/>
        </p:nvPicPr>
        <p:blipFill>
          <a:blip r:embed="rId4"/>
          <a:stretch>
            <a:fillRect/>
          </a:stretch>
        </p:blipFill>
        <p:spPr>
          <a:xfrm>
            <a:off x="4421572" y="1707648"/>
            <a:ext cx="6625641" cy="4648702"/>
          </a:xfrm>
          <a:prstGeom prst="rect">
            <a:avLst/>
          </a:prstGeom>
        </p:spPr>
      </p:pic>
    </p:spTree>
    <p:extLst>
      <p:ext uri="{BB962C8B-B14F-4D97-AF65-F5344CB8AC3E}">
        <p14:creationId xmlns:p14="http://schemas.microsoft.com/office/powerpoint/2010/main" val="1395107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Resim 12"/>
          <p:cNvPicPr>
            <a:picLocks noChangeAspect="1"/>
          </p:cNvPicPr>
          <p:nvPr/>
        </p:nvPicPr>
        <p:blipFill>
          <a:blip r:embed="rId3"/>
          <a:stretch>
            <a:fillRect/>
          </a:stretch>
        </p:blipFill>
        <p:spPr>
          <a:xfrm>
            <a:off x="861646" y="2864641"/>
            <a:ext cx="5942436" cy="3779779"/>
          </a:xfrm>
          <a:prstGeom prst="rect">
            <a:avLst/>
          </a:prstGeom>
        </p:spPr>
      </p:pic>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Eager</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Loading</a:t>
            </a:r>
            <a:endParaRPr lang="tr-TR" sz="16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listesinde kategori isimlerinin de listelenmesi için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tablosundaki name </a:t>
            </a:r>
            <a:r>
              <a:rPr lang="tr-TR" sz="1600" dirty="0" err="1" smtClean="0">
                <a:latin typeface="Times New Roman" panose="02020603050405020304" pitchFamily="18" charset="0"/>
                <a:cs typeface="Times New Roman" panose="02020603050405020304" pitchFamily="18" charset="0"/>
              </a:rPr>
              <a:t>field’ıda</a:t>
            </a:r>
            <a:r>
              <a:rPr lang="tr-TR" sz="1600" dirty="0" smtClean="0">
                <a:latin typeface="Times New Roman" panose="02020603050405020304" pitchFamily="18" charset="0"/>
                <a:cs typeface="Times New Roman" panose="02020603050405020304" pitchFamily="18" charset="0"/>
              </a:rPr>
              <a:t> sorguya eklenmelidir. Yani SQL ‘de kullanılan </a:t>
            </a:r>
            <a:r>
              <a:rPr lang="tr-TR" sz="1600" dirty="0" err="1" smtClean="0">
                <a:latin typeface="Times New Roman" panose="02020603050405020304" pitchFamily="18" charset="0"/>
                <a:cs typeface="Times New Roman" panose="02020603050405020304" pitchFamily="18" charset="0"/>
              </a:rPr>
              <a:t>inner</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join</a:t>
            </a:r>
            <a:r>
              <a:rPr lang="tr-TR" sz="1600" dirty="0" smtClean="0">
                <a:latin typeface="Times New Roman" panose="02020603050405020304" pitchFamily="18" charset="0"/>
                <a:cs typeface="Times New Roman" panose="02020603050405020304" pitchFamily="18" charset="0"/>
              </a:rPr>
              <a:t> gibi işlem yapılmalıdır. </a:t>
            </a:r>
            <a:r>
              <a:rPr lang="tr-TR" sz="1600" dirty="0" err="1" smtClean="0">
                <a:latin typeface="Times New Roman" panose="02020603050405020304" pitchFamily="18" charset="0"/>
                <a:cs typeface="Times New Roman" panose="02020603050405020304" pitchFamily="18" charset="0"/>
              </a:rPr>
              <a:t>Eager</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loading</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lazzy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loading’den</a:t>
            </a:r>
            <a:r>
              <a:rPr lang="tr-TR" sz="1600" dirty="0" smtClean="0">
                <a:latin typeface="Times New Roman" panose="02020603050405020304" pitchFamily="18" charset="0"/>
                <a:cs typeface="Times New Roman" panose="02020603050405020304" pitchFamily="18" charset="0"/>
              </a:rPr>
              <a:t> farklı olarak bir sorguda gerekli olan tüm bilgileri ilişkili tablolardan çeker.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blog_list</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controller</a:t>
            </a:r>
            <a:r>
              <a:rPr lang="tr-TR" sz="1600" dirty="0" smtClean="0">
                <a:latin typeface="Times New Roman" panose="02020603050405020304" pitchFamily="18" charset="0"/>
                <a:cs typeface="Times New Roman" panose="02020603050405020304" pitchFamily="18" charset="0"/>
              </a:rPr>
              <a:t> fonksiyonunda aşağıdaki değişiklikleri yapın. </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sp>
        <p:nvSpPr>
          <p:cNvPr id="7" name="Sağ Ok 6"/>
          <p:cNvSpPr/>
          <p:nvPr/>
        </p:nvSpPr>
        <p:spPr>
          <a:xfrm>
            <a:off x="4285780" y="4743711"/>
            <a:ext cx="4049328" cy="127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4"/>
          <a:stretch>
            <a:fillRect/>
          </a:stretch>
        </p:blipFill>
        <p:spPr>
          <a:xfrm>
            <a:off x="8259786" y="3418990"/>
            <a:ext cx="2865368" cy="2209992"/>
          </a:xfrm>
          <a:prstGeom prst="rect">
            <a:avLst/>
          </a:prstGeom>
        </p:spPr>
      </p:pic>
    </p:spTree>
    <p:extLst>
      <p:ext uri="{BB962C8B-B14F-4D97-AF65-F5344CB8AC3E}">
        <p14:creationId xmlns:p14="http://schemas.microsoft.com/office/powerpoint/2010/main" val="1874629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10970808" cy="5253160"/>
          </a:xfrm>
        </p:spPr>
        <p:txBody>
          <a:bodyPr rtlCol="0">
            <a:normAutofit/>
          </a:bodyPr>
          <a:lstStyle/>
          <a:p>
            <a:pPr algn="ctr"/>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endParaRPr lang="tr-TR" sz="2400" b="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3"/>
              </a:rPr>
              <a:t>https://sequelize.org/docs/v6/core-concepts/assocs</a:t>
            </a:r>
            <a:r>
              <a:rPr lang="tr-TR" sz="1600" dirty="0" smtClean="0">
                <a:latin typeface="Times New Roman" panose="02020603050405020304" pitchFamily="18" charset="0"/>
                <a:cs typeface="Times New Roman" panose="02020603050405020304" pitchFamily="18" charset="0"/>
                <a:hlinkClick r:id="rId3"/>
              </a:rPr>
              <a:t>/</a:t>
            </a:r>
            <a:endParaRPr lang="tr-TR" sz="16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endParaRPr lang="tr-TR" sz="2800" b="1" dirty="0">
              <a:latin typeface="Times New Roman" panose="02020603050405020304" pitchFamily="18" charset="0"/>
              <a:cs typeface="Times New Roman" panose="02020603050405020304" pitchFamily="18" charset="0"/>
            </a:endParaRPr>
          </a:p>
        </p:txBody>
      </p:sp>
      <p:pic>
        <p:nvPicPr>
          <p:cNvPr id="6" name="Resim 5"/>
          <p:cNvPicPr>
            <a:picLocks noChangeAspect="1"/>
          </p:cNvPicPr>
          <p:nvPr/>
        </p:nvPicPr>
        <p:blipFill>
          <a:blip r:embed="rId4"/>
          <a:stretch>
            <a:fillRect/>
          </a:stretch>
        </p:blipFill>
        <p:spPr>
          <a:xfrm>
            <a:off x="1992334" y="2115944"/>
            <a:ext cx="6835732" cy="4496190"/>
          </a:xfrm>
          <a:prstGeom prst="rect">
            <a:avLst/>
          </a:prstGeom>
        </p:spPr>
      </p:pic>
    </p:spTree>
    <p:extLst>
      <p:ext uri="{BB962C8B-B14F-4D97-AF65-F5344CB8AC3E}">
        <p14:creationId xmlns:p14="http://schemas.microsoft.com/office/powerpoint/2010/main" val="2493520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Eager</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Loading</a:t>
            </a:r>
            <a:endParaRPr lang="tr-TR" sz="16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Blog-list.ejs</a:t>
            </a:r>
            <a:r>
              <a:rPr lang="tr-TR" sz="1600" dirty="0" smtClean="0">
                <a:latin typeface="Times New Roman" panose="02020603050405020304" pitchFamily="18" charset="0"/>
                <a:cs typeface="Times New Roman" panose="02020603050405020304" pitchFamily="18" charset="0"/>
              </a:rPr>
              <a:t> dosyasında aşağıdaki güncellemeleri yapın.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8" name="Resim 7"/>
          <p:cNvPicPr>
            <a:picLocks noChangeAspect="1"/>
          </p:cNvPicPr>
          <p:nvPr/>
        </p:nvPicPr>
        <p:blipFill>
          <a:blip r:embed="rId3"/>
          <a:stretch>
            <a:fillRect/>
          </a:stretch>
        </p:blipFill>
        <p:spPr>
          <a:xfrm>
            <a:off x="316156" y="2009674"/>
            <a:ext cx="7331075" cy="4549534"/>
          </a:xfrm>
          <a:prstGeom prst="rect">
            <a:avLst/>
          </a:prstGeom>
        </p:spPr>
      </p:pic>
      <p:pic>
        <p:nvPicPr>
          <p:cNvPr id="10" name="Resim 9"/>
          <p:cNvPicPr>
            <a:picLocks noChangeAspect="1"/>
          </p:cNvPicPr>
          <p:nvPr/>
        </p:nvPicPr>
        <p:blipFill>
          <a:blip r:embed="rId4"/>
          <a:stretch>
            <a:fillRect/>
          </a:stretch>
        </p:blipFill>
        <p:spPr>
          <a:xfrm>
            <a:off x="6020358" y="2793032"/>
            <a:ext cx="5786101" cy="1603121"/>
          </a:xfrm>
          <a:prstGeom prst="rect">
            <a:avLst/>
          </a:prstGeom>
        </p:spPr>
      </p:pic>
    </p:spTree>
    <p:extLst>
      <p:ext uri="{BB962C8B-B14F-4D97-AF65-F5344CB8AC3E}">
        <p14:creationId xmlns:p14="http://schemas.microsoft.com/office/powerpoint/2010/main" val="3320127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3"/>
              </a:rPr>
              <a:t>https://sequelize.org/docs/v6/core-concepts/assocs/#</a:t>
            </a:r>
            <a:r>
              <a:rPr lang="tr-TR" sz="1600" dirty="0" smtClean="0">
                <a:latin typeface="Times New Roman" panose="02020603050405020304" pitchFamily="18" charset="0"/>
                <a:cs typeface="Times New Roman" panose="02020603050405020304" pitchFamily="18" charset="0"/>
                <a:hlinkClick r:id="rId3"/>
              </a:rPr>
              <a:t>many-to-many-relationships</a:t>
            </a:r>
            <a:endParaRPr lang="tr-TR"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Üçüncü tablo aracılığıyla </a:t>
            </a:r>
            <a:r>
              <a:rPr lang="tr-TR" sz="1600" dirty="0" err="1" smtClean="0">
                <a:latin typeface="Times New Roman" panose="02020603050405020304" pitchFamily="18" charset="0"/>
                <a:cs typeface="Times New Roman" panose="02020603050405020304" pitchFamily="18" charset="0"/>
              </a:rPr>
              <a:t>many-to-many</a:t>
            </a:r>
            <a:r>
              <a:rPr lang="tr-TR" sz="1600" dirty="0" smtClean="0">
                <a:latin typeface="Times New Roman" panose="02020603050405020304" pitchFamily="18" charset="0"/>
                <a:cs typeface="Times New Roman" panose="02020603050405020304" pitchFamily="18" charset="0"/>
              </a:rPr>
              <a:t> ilişkisi sağlanabilir. </a:t>
            </a:r>
            <a:r>
              <a:rPr lang="tr-TR" sz="1600" dirty="0" err="1">
                <a:latin typeface="Times New Roman" panose="02020603050405020304" pitchFamily="18" charset="0"/>
                <a:cs typeface="Times New Roman" panose="02020603050405020304" pitchFamily="18" charset="0"/>
              </a:rPr>
              <a:t>b</a:t>
            </a:r>
            <a:r>
              <a:rPr lang="tr-TR" sz="1600" dirty="0" err="1" smtClean="0">
                <a:latin typeface="Times New Roman" panose="02020603050405020304" pitchFamily="18" charset="0"/>
                <a:cs typeface="Times New Roman" panose="02020603050405020304" pitchFamily="18" charset="0"/>
              </a:rPr>
              <a:t>logid</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üçüncü tablo için </a:t>
            </a:r>
            <a:r>
              <a:rPr lang="tr-TR" sz="1600" dirty="0" err="1" smtClean="0">
                <a:latin typeface="Times New Roman" panose="02020603050405020304" pitchFamily="18" charset="0"/>
                <a:cs typeface="Times New Roman" panose="02020603050405020304" pitchFamily="18" charset="0"/>
              </a:rPr>
              <a:t>primary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key’dir</a:t>
            </a:r>
            <a:r>
              <a:rPr lang="tr-TR" sz="1600" dirty="0" smtClean="0">
                <a:latin typeface="Times New Roman" panose="02020603050405020304" pitchFamily="18" charset="0"/>
                <a:cs typeface="Times New Roman" panose="02020603050405020304" pitchFamily="18" charset="0"/>
              </a:rPr>
              <a:t>. Ancak </a:t>
            </a:r>
            <a:r>
              <a:rPr lang="tr-TR" sz="1600" dirty="0" err="1" smtClean="0">
                <a:latin typeface="Times New Roman" panose="02020603050405020304" pitchFamily="18" charset="0"/>
                <a:cs typeface="Times New Roman" panose="02020603050405020304" pitchFamily="18" charset="0"/>
              </a:rPr>
              <a:t>uniq</a:t>
            </a:r>
            <a:r>
              <a:rPr lang="tr-TR" sz="1600" dirty="0" smtClean="0">
                <a:latin typeface="Times New Roman" panose="02020603050405020304" pitchFamily="18" charset="0"/>
                <a:cs typeface="Times New Roman" panose="02020603050405020304" pitchFamily="18" charset="0"/>
              </a:rPr>
              <a:t> değildir. Bir kategoride birden fazla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olabileceği gibi bir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birden fazla kategoride olabilir.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4"/>
          <a:stretch>
            <a:fillRect/>
          </a:stretch>
        </p:blipFill>
        <p:spPr>
          <a:xfrm>
            <a:off x="2221816" y="2562746"/>
            <a:ext cx="6889649" cy="4295254"/>
          </a:xfrm>
          <a:prstGeom prst="rect">
            <a:avLst/>
          </a:prstGeom>
        </p:spPr>
      </p:pic>
    </p:spTree>
    <p:extLst>
      <p:ext uri="{BB962C8B-B14F-4D97-AF65-F5344CB8AC3E}">
        <p14:creationId xmlns:p14="http://schemas.microsoft.com/office/powerpoint/2010/main" val="843774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3"/>
              </a:rPr>
              <a:t>https://sequelize.org/docs/v6/core-concepts/assocs/#</a:t>
            </a:r>
            <a:r>
              <a:rPr lang="tr-TR" sz="1600" dirty="0" smtClean="0">
                <a:latin typeface="Times New Roman" panose="02020603050405020304" pitchFamily="18" charset="0"/>
                <a:cs typeface="Times New Roman" panose="02020603050405020304" pitchFamily="18" charset="0"/>
                <a:hlinkClick r:id="rId3"/>
              </a:rPr>
              <a:t>many-to-many-relationships</a:t>
            </a:r>
            <a:endParaRPr lang="tr-TR"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Yukarıdaki linkteki dokümantasyonda aşağıdaki örnek vardır. Bu örneğe göre Movie ve </a:t>
            </a:r>
            <a:r>
              <a:rPr lang="tr-TR" sz="1600" dirty="0" err="1" smtClean="0">
                <a:latin typeface="Times New Roman" panose="02020603050405020304" pitchFamily="18" charset="0"/>
                <a:cs typeface="Times New Roman" panose="02020603050405020304" pitchFamily="18" charset="0"/>
              </a:rPr>
              <a:t>Actor</a:t>
            </a:r>
            <a:r>
              <a:rPr lang="tr-TR" sz="1600" dirty="0" smtClean="0">
                <a:latin typeface="Times New Roman" panose="02020603050405020304" pitchFamily="18" charset="0"/>
                <a:cs typeface="Times New Roman" panose="02020603050405020304" pitchFamily="18" charset="0"/>
              </a:rPr>
              <a:t> tabloları oluşturulduktan sonra 2 satırlık kodla «</a:t>
            </a:r>
            <a:r>
              <a:rPr lang="tr-TR" sz="1600" dirty="0" err="1" smtClean="0">
                <a:latin typeface="Times New Roman" panose="02020603050405020304" pitchFamily="18" charset="0"/>
                <a:cs typeface="Times New Roman" panose="02020603050405020304" pitchFamily="18" charset="0"/>
              </a:rPr>
              <a:t>ActorMovies</a:t>
            </a:r>
            <a:r>
              <a:rPr lang="tr-TR" sz="1600" dirty="0" smtClean="0">
                <a:latin typeface="Times New Roman" panose="02020603050405020304" pitchFamily="18" charset="0"/>
                <a:cs typeface="Times New Roman" panose="02020603050405020304" pitchFamily="18" charset="0"/>
              </a:rPr>
              <a:t>» tablosu aracılığıyla </a:t>
            </a:r>
            <a:r>
              <a:rPr lang="tr-TR" sz="1600" dirty="0" err="1" smtClean="0">
                <a:latin typeface="Times New Roman" panose="02020603050405020304" pitchFamily="18" charset="0"/>
                <a:cs typeface="Times New Roman" panose="02020603050405020304" pitchFamily="18" charset="0"/>
              </a:rPr>
              <a:t>many-to-may</a:t>
            </a:r>
            <a:r>
              <a:rPr lang="tr-TR" sz="1600" dirty="0" smtClean="0">
                <a:latin typeface="Times New Roman" panose="02020603050405020304" pitchFamily="18" charset="0"/>
                <a:cs typeface="Times New Roman" panose="02020603050405020304" pitchFamily="18" charset="0"/>
              </a:rPr>
              <a:t> ilişki oluşturulabilir.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7_app_sequelize_relations_controller)</a:t>
            </a:r>
            <a:endParaRPr lang="tr-TR" sz="28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4"/>
          <a:stretch>
            <a:fillRect/>
          </a:stretch>
        </p:blipFill>
        <p:spPr>
          <a:xfrm>
            <a:off x="2470637" y="2733531"/>
            <a:ext cx="7878281" cy="3987944"/>
          </a:xfrm>
          <a:prstGeom prst="rect">
            <a:avLst/>
          </a:prstGeom>
        </p:spPr>
      </p:pic>
    </p:spTree>
    <p:extLst>
      <p:ext uri="{BB962C8B-B14F-4D97-AF65-F5344CB8AC3E}">
        <p14:creationId xmlns:p14="http://schemas.microsoft.com/office/powerpoint/2010/main" val="7898778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-Uygulama</a:t>
            </a:r>
          </a:p>
          <a:p>
            <a:pPr marL="285750" indent="-285750" algn="just">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7_app_sequelize_relations_controller </a:t>
            </a:r>
            <a:r>
              <a:rPr lang="tr-TR" sz="1600" dirty="0" smtClean="0">
                <a:latin typeface="Times New Roman" panose="02020603050405020304" pitchFamily="18" charset="0"/>
                <a:cs typeface="Times New Roman" panose="02020603050405020304" pitchFamily="18" charset="0"/>
              </a:rPr>
              <a:t>projesinin kopyasını oluşturun.</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Config.js dosyasında veri tabanı ismi değiştirin ve bu veri tabanını </a:t>
            </a:r>
            <a:r>
              <a:rPr lang="tr-TR" sz="1600" dirty="0" err="1" smtClean="0">
                <a:latin typeface="Times New Roman" panose="02020603050405020304" pitchFamily="18" charset="0"/>
                <a:cs typeface="Times New Roman" panose="02020603050405020304" pitchFamily="18" charset="0"/>
              </a:rPr>
              <a:t>my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sql</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workbench’de</a:t>
            </a:r>
            <a:r>
              <a:rPr lang="tr-TR" sz="1600" dirty="0" smtClean="0">
                <a:latin typeface="Times New Roman" panose="02020603050405020304" pitchFamily="18" charset="0"/>
                <a:cs typeface="Times New Roman" panose="02020603050405020304" pitchFamily="18" charset="0"/>
              </a:rPr>
              <a:t> oluşturun.</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2731208" y="2347137"/>
            <a:ext cx="5653633" cy="2431157"/>
          </a:xfrm>
          <a:prstGeom prst="rect">
            <a:avLst/>
          </a:prstGeom>
        </p:spPr>
      </p:pic>
    </p:spTree>
    <p:extLst>
      <p:ext uri="{BB962C8B-B14F-4D97-AF65-F5344CB8AC3E}">
        <p14:creationId xmlns:p14="http://schemas.microsoft.com/office/powerpoint/2010/main" val="2908215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db.js dosyasında </a:t>
            </a:r>
            <a:r>
              <a:rPr lang="tr-TR" sz="1600" dirty="0" err="1" smtClean="0">
                <a:latin typeface="Times New Roman" panose="02020603050405020304" pitchFamily="18" charset="0"/>
                <a:cs typeface="Times New Roman" panose="02020603050405020304" pitchFamily="18" charset="0"/>
              </a:rPr>
              <a:t>timestamps:false</a:t>
            </a:r>
            <a:r>
              <a:rPr lang="tr-TR" sz="1600" dirty="0" smtClean="0">
                <a:latin typeface="Times New Roman" panose="02020603050405020304" pitchFamily="18" charset="0"/>
                <a:cs typeface="Times New Roman" panose="02020603050405020304" pitchFamily="18" charset="0"/>
              </a:rPr>
              <a:t> yapılırsa hiçbir tabloya zaman damgası eklenmez. </a:t>
            </a:r>
            <a:endParaRPr lang="tr-TR"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Eğer siz zaman damgası eklemek istiyorsanız ilgili tablo tanımının </a:t>
            </a:r>
            <a:r>
              <a:rPr lang="tr-TR" sz="1600" dirty="0">
                <a:latin typeface="Times New Roman" panose="02020603050405020304" pitchFamily="18" charset="0"/>
                <a:cs typeface="Times New Roman" panose="02020603050405020304" pitchFamily="18" charset="0"/>
              </a:rPr>
              <a:t>altına {</a:t>
            </a:r>
            <a:r>
              <a:rPr lang="tr-TR" sz="1600" dirty="0" err="1">
                <a:latin typeface="Times New Roman" panose="02020603050405020304" pitchFamily="18" charset="0"/>
                <a:cs typeface="Times New Roman" panose="02020603050405020304" pitchFamily="18" charset="0"/>
              </a:rPr>
              <a:t>timestamps:true</a:t>
            </a:r>
            <a:r>
              <a:rPr lang="tr-TR" sz="1600" dirty="0" smtClean="0">
                <a:latin typeface="Times New Roman" panose="02020603050405020304" pitchFamily="18" charset="0"/>
                <a:cs typeface="Times New Roman" panose="02020603050405020304" pitchFamily="18" charset="0"/>
              </a:rPr>
              <a:t>} şeklinde ekleme yapabilirsiniz. Aşağıda bloj.js dosyasında bu eklenmiştir.</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536029" y="2553825"/>
            <a:ext cx="8369422" cy="1305998"/>
          </a:xfrm>
          <a:prstGeom prst="rect">
            <a:avLst/>
          </a:prstGeom>
        </p:spPr>
      </p:pic>
      <p:pic>
        <p:nvPicPr>
          <p:cNvPr id="6" name="Resim 5"/>
          <p:cNvPicPr>
            <a:picLocks noChangeAspect="1"/>
          </p:cNvPicPr>
          <p:nvPr/>
        </p:nvPicPr>
        <p:blipFill>
          <a:blip r:embed="rId4"/>
          <a:stretch>
            <a:fillRect/>
          </a:stretch>
        </p:blipFill>
        <p:spPr>
          <a:xfrm>
            <a:off x="7668007" y="2931195"/>
            <a:ext cx="3955123" cy="3703641"/>
          </a:xfrm>
          <a:prstGeom prst="rect">
            <a:avLst/>
          </a:prstGeom>
        </p:spPr>
      </p:pic>
    </p:spTree>
    <p:extLst>
      <p:ext uri="{BB962C8B-B14F-4D97-AF65-F5344CB8AC3E}">
        <p14:creationId xmlns:p14="http://schemas.microsoft.com/office/powerpoint/2010/main" val="4078518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-Uygulama</a:t>
            </a:r>
          </a:p>
          <a:p>
            <a:pPr marL="285750" indent="-285750" algn="just">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İndex2.js </a:t>
            </a:r>
            <a:r>
              <a:rPr lang="tr-TR" sz="1600" dirty="0" smtClean="0">
                <a:latin typeface="Times New Roman" panose="02020603050405020304" pitchFamily="18" charset="0"/>
                <a:cs typeface="Times New Roman" panose="02020603050405020304" pitchFamily="18" charset="0"/>
              </a:rPr>
              <a:t>dosyasında aşağıdaki şekilde ilişkileri oluşturun ve senkronize </a:t>
            </a:r>
            <a:r>
              <a:rPr lang="tr-TR" sz="1600" dirty="0">
                <a:latin typeface="Times New Roman" panose="02020603050405020304" pitchFamily="18" charset="0"/>
                <a:cs typeface="Times New Roman" panose="02020603050405020304" pitchFamily="18" charset="0"/>
              </a:rPr>
              <a:t>edin. </a:t>
            </a:r>
            <a:r>
              <a:rPr lang="tr-TR" sz="1600" dirty="0" smtClean="0">
                <a:latin typeface="Times New Roman" panose="02020603050405020304" pitchFamily="18" charset="0"/>
                <a:cs typeface="Times New Roman" panose="02020603050405020304" pitchFamily="18" charset="0"/>
              </a:rPr>
              <a:t>dummy-data.js dosyasında eklenen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için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değerlerini kaldırabilirsiniz.</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772921" y="2140862"/>
            <a:ext cx="4983912" cy="3177815"/>
          </a:xfrm>
          <a:prstGeom prst="rect">
            <a:avLst/>
          </a:prstGeom>
        </p:spPr>
      </p:pic>
      <p:pic>
        <p:nvPicPr>
          <p:cNvPr id="5" name="Resim 4"/>
          <p:cNvPicPr>
            <a:picLocks noChangeAspect="1"/>
          </p:cNvPicPr>
          <p:nvPr/>
        </p:nvPicPr>
        <p:blipFill>
          <a:blip r:embed="rId4"/>
          <a:stretch>
            <a:fillRect/>
          </a:stretch>
        </p:blipFill>
        <p:spPr>
          <a:xfrm>
            <a:off x="6526339" y="2140862"/>
            <a:ext cx="4397121" cy="3406435"/>
          </a:xfrm>
          <a:prstGeom prst="rect">
            <a:avLst/>
          </a:prstGeom>
        </p:spPr>
      </p:pic>
    </p:spTree>
    <p:extLst>
      <p:ext uri="{BB962C8B-B14F-4D97-AF65-F5344CB8AC3E}">
        <p14:creationId xmlns:p14="http://schemas.microsoft.com/office/powerpoint/2010/main" val="61561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-Uygulama</a:t>
            </a:r>
          </a:p>
          <a:p>
            <a:pPr marL="285750" indent="-285750" algn="just">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İndex2.js </a:t>
            </a:r>
            <a:r>
              <a:rPr lang="tr-TR" sz="1600" dirty="0" smtClean="0">
                <a:latin typeface="Times New Roman" panose="02020603050405020304" pitchFamily="18" charset="0"/>
                <a:cs typeface="Times New Roman" panose="02020603050405020304" pitchFamily="18" charset="0"/>
              </a:rPr>
              <a:t>dosyasında aşağıdaki şekilde ilişkileri oluşturun ve senkronize edin. dummy-data.js dosyasında eklenen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için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değerlerini kaldırabilirsiniz.</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7" name="Resim 6"/>
          <p:cNvPicPr>
            <a:picLocks noChangeAspect="1"/>
          </p:cNvPicPr>
          <p:nvPr/>
        </p:nvPicPr>
        <p:blipFill>
          <a:blip r:embed="rId3"/>
          <a:stretch>
            <a:fillRect/>
          </a:stretch>
        </p:blipFill>
        <p:spPr>
          <a:xfrm>
            <a:off x="9026768" y="2017308"/>
            <a:ext cx="1920406" cy="1546994"/>
          </a:xfrm>
          <a:prstGeom prst="rect">
            <a:avLst/>
          </a:prstGeom>
        </p:spPr>
      </p:pic>
      <p:pic>
        <p:nvPicPr>
          <p:cNvPr id="12" name="Resim 11"/>
          <p:cNvPicPr>
            <a:picLocks noChangeAspect="1"/>
          </p:cNvPicPr>
          <p:nvPr/>
        </p:nvPicPr>
        <p:blipFill>
          <a:blip r:embed="rId4"/>
          <a:stretch>
            <a:fillRect/>
          </a:stretch>
        </p:blipFill>
        <p:spPr>
          <a:xfrm>
            <a:off x="837526" y="2181322"/>
            <a:ext cx="7773074" cy="1074513"/>
          </a:xfrm>
          <a:prstGeom prst="rect">
            <a:avLst/>
          </a:prstGeom>
        </p:spPr>
      </p:pic>
      <p:pic>
        <p:nvPicPr>
          <p:cNvPr id="13" name="Resim 12"/>
          <p:cNvPicPr>
            <a:picLocks noChangeAspect="1"/>
          </p:cNvPicPr>
          <p:nvPr/>
        </p:nvPicPr>
        <p:blipFill>
          <a:blip r:embed="rId5"/>
          <a:stretch>
            <a:fillRect/>
          </a:stretch>
        </p:blipFill>
        <p:spPr>
          <a:xfrm>
            <a:off x="346026" y="3640712"/>
            <a:ext cx="6896698" cy="2453853"/>
          </a:xfrm>
          <a:prstGeom prst="rect">
            <a:avLst/>
          </a:prstGeom>
        </p:spPr>
      </p:pic>
      <p:pic>
        <p:nvPicPr>
          <p:cNvPr id="14" name="Resim 13"/>
          <p:cNvPicPr>
            <a:picLocks noChangeAspect="1"/>
          </p:cNvPicPr>
          <p:nvPr/>
        </p:nvPicPr>
        <p:blipFill>
          <a:blip r:embed="rId6"/>
          <a:stretch>
            <a:fillRect/>
          </a:stretch>
        </p:blipFill>
        <p:spPr>
          <a:xfrm>
            <a:off x="8149465" y="4000847"/>
            <a:ext cx="2797709" cy="1394268"/>
          </a:xfrm>
          <a:prstGeom prst="rect">
            <a:avLst/>
          </a:prstGeom>
        </p:spPr>
      </p:pic>
    </p:spTree>
    <p:extLst>
      <p:ext uri="{BB962C8B-B14F-4D97-AF65-F5344CB8AC3E}">
        <p14:creationId xmlns:p14="http://schemas.microsoft.com/office/powerpoint/2010/main" val="968475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Üç tabloya </a:t>
            </a:r>
            <a:r>
              <a:rPr lang="tr-TR" sz="1600" dirty="0">
                <a:latin typeface="Times New Roman" panose="02020603050405020304" pitchFamily="18" charset="0"/>
                <a:cs typeface="Times New Roman" panose="02020603050405020304" pitchFamily="18" charset="0"/>
              </a:rPr>
              <a:t>da kayıt eklemek için </a:t>
            </a:r>
            <a:r>
              <a:rPr lang="tr-TR" sz="1600" b="1" dirty="0" smtClean="0">
                <a:latin typeface="Times New Roman" panose="02020603050405020304" pitchFamily="18" charset="0"/>
                <a:cs typeface="Times New Roman" panose="02020603050405020304" pitchFamily="18" charset="0"/>
              </a:rPr>
              <a:t>dummy-data.js</a:t>
            </a:r>
            <a:r>
              <a:rPr lang="tr-TR" sz="1600" dirty="0" smtClean="0">
                <a:latin typeface="Times New Roman" panose="02020603050405020304" pitchFamily="18" charset="0"/>
                <a:cs typeface="Times New Roman" panose="02020603050405020304" pitchFamily="18" charset="0"/>
              </a:rPr>
              <a:t> dosyasını aşağıdaki şekilde düzenleyin. Aynı anda bir çok kayıt eklemek ve eklenen kayıtları nesne olarak hafızada tutmak için </a:t>
            </a:r>
            <a:r>
              <a:rPr lang="tr-TR" sz="1600" b="1" dirty="0" err="1" smtClean="0">
                <a:latin typeface="Times New Roman" panose="02020603050405020304" pitchFamily="18" charset="0"/>
                <a:cs typeface="Times New Roman" panose="02020603050405020304" pitchFamily="18" charset="0"/>
              </a:rPr>
              <a:t>bulkCreate</a:t>
            </a:r>
            <a:r>
              <a:rPr lang="tr-TR" sz="1600" dirty="0" smtClean="0">
                <a:latin typeface="Times New Roman" panose="02020603050405020304" pitchFamily="18" charset="0"/>
                <a:cs typeface="Times New Roman" panose="02020603050405020304" pitchFamily="18" charset="0"/>
              </a:rPr>
              <a:t> yöntemini kullanın.</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603711" y="2188909"/>
            <a:ext cx="5143946" cy="1882303"/>
          </a:xfrm>
          <a:prstGeom prst="rect">
            <a:avLst/>
          </a:prstGeom>
        </p:spPr>
      </p:pic>
      <p:pic>
        <p:nvPicPr>
          <p:cNvPr id="3" name="Resim 2"/>
          <p:cNvPicPr>
            <a:picLocks noChangeAspect="1"/>
          </p:cNvPicPr>
          <p:nvPr/>
        </p:nvPicPr>
        <p:blipFill>
          <a:blip r:embed="rId4"/>
          <a:stretch>
            <a:fillRect/>
          </a:stretch>
        </p:blipFill>
        <p:spPr>
          <a:xfrm>
            <a:off x="6349142" y="2188909"/>
            <a:ext cx="3391194" cy="4244708"/>
          </a:xfrm>
          <a:prstGeom prst="rect">
            <a:avLst/>
          </a:prstGeom>
        </p:spPr>
      </p:pic>
    </p:spTree>
    <p:extLst>
      <p:ext uri="{BB962C8B-B14F-4D97-AF65-F5344CB8AC3E}">
        <p14:creationId xmlns:p14="http://schemas.microsoft.com/office/powerpoint/2010/main" val="159164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Üç tabloya </a:t>
            </a:r>
            <a:r>
              <a:rPr lang="tr-TR" sz="1600" dirty="0">
                <a:latin typeface="Times New Roman" panose="02020603050405020304" pitchFamily="18" charset="0"/>
                <a:cs typeface="Times New Roman" panose="02020603050405020304" pitchFamily="18" charset="0"/>
              </a:rPr>
              <a:t>da kayıt eklemek için </a:t>
            </a:r>
            <a:r>
              <a:rPr lang="tr-TR" sz="1600" b="1" dirty="0" smtClean="0">
                <a:latin typeface="Times New Roman" panose="02020603050405020304" pitchFamily="18" charset="0"/>
                <a:cs typeface="Times New Roman" panose="02020603050405020304" pitchFamily="18" charset="0"/>
              </a:rPr>
              <a:t>dummy-data.js</a:t>
            </a:r>
            <a:r>
              <a:rPr lang="tr-TR" sz="1600" dirty="0" smtClean="0">
                <a:latin typeface="Times New Roman" panose="02020603050405020304" pitchFamily="18" charset="0"/>
                <a:cs typeface="Times New Roman" panose="02020603050405020304" pitchFamily="18" charset="0"/>
              </a:rPr>
              <a:t> dosyasını aşağıdaki şekilde düzenleyin. Aynı anda bir çok kayıt eklemek ve eklenen kayıtları nesne olarak hafızada tutmak için </a:t>
            </a:r>
            <a:r>
              <a:rPr lang="tr-TR" sz="1600" b="1" dirty="0" err="1" smtClean="0">
                <a:latin typeface="Times New Roman" panose="02020603050405020304" pitchFamily="18" charset="0"/>
                <a:cs typeface="Times New Roman" panose="02020603050405020304" pitchFamily="18" charset="0"/>
              </a:rPr>
              <a:t>bulkCreate</a:t>
            </a:r>
            <a:r>
              <a:rPr lang="tr-TR" sz="1600" dirty="0" smtClean="0">
                <a:latin typeface="Times New Roman" panose="02020603050405020304" pitchFamily="18" charset="0"/>
                <a:cs typeface="Times New Roman" panose="02020603050405020304" pitchFamily="18" charset="0"/>
              </a:rPr>
              <a:t> yöntemini kullanın.</a:t>
            </a: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16" name="Resim 15"/>
          <p:cNvPicPr>
            <a:picLocks noChangeAspect="1"/>
          </p:cNvPicPr>
          <p:nvPr/>
        </p:nvPicPr>
        <p:blipFill>
          <a:blip r:embed="rId3"/>
          <a:stretch>
            <a:fillRect/>
          </a:stretch>
        </p:blipFill>
        <p:spPr>
          <a:xfrm>
            <a:off x="548958" y="2373148"/>
            <a:ext cx="6763318" cy="3623206"/>
          </a:xfrm>
          <a:prstGeom prst="rect">
            <a:avLst/>
          </a:prstGeom>
        </p:spPr>
      </p:pic>
      <p:pic>
        <p:nvPicPr>
          <p:cNvPr id="5" name="Resim 4"/>
          <p:cNvPicPr>
            <a:picLocks noChangeAspect="1"/>
          </p:cNvPicPr>
          <p:nvPr/>
        </p:nvPicPr>
        <p:blipFill>
          <a:blip r:embed="rId4"/>
          <a:stretch>
            <a:fillRect/>
          </a:stretch>
        </p:blipFill>
        <p:spPr>
          <a:xfrm>
            <a:off x="7990333" y="2053577"/>
            <a:ext cx="2682472" cy="4099915"/>
          </a:xfrm>
          <a:prstGeom prst="rect">
            <a:avLst/>
          </a:prstGeom>
        </p:spPr>
      </p:pic>
    </p:spTree>
    <p:extLst>
      <p:ext uri="{BB962C8B-B14F-4D97-AF65-F5344CB8AC3E}">
        <p14:creationId xmlns:p14="http://schemas.microsoft.com/office/powerpoint/2010/main" val="38806930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1103190"/>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user.js </a:t>
            </a:r>
            <a:r>
              <a:rPr lang="tr-TR" sz="1600" dirty="0" err="1" smtClean="0">
                <a:latin typeface="Times New Roman" panose="02020603050405020304" pitchFamily="18" charset="0"/>
                <a:cs typeface="Times New Roman" panose="02020603050405020304" pitchFamily="18" charset="0"/>
              </a:rPr>
              <a:t>controller’ında</a:t>
            </a:r>
            <a:r>
              <a:rPr lang="tr-TR" sz="1600" dirty="0" smtClean="0">
                <a:latin typeface="Times New Roman" panose="02020603050405020304" pitchFamily="18" charset="0"/>
                <a:cs typeface="Times New Roman" panose="02020603050405020304" pitchFamily="18" charset="0"/>
              </a:rPr>
              <a:t> sadece </a:t>
            </a:r>
            <a:r>
              <a:rPr lang="tr-TR" sz="1600" dirty="0" err="1" smtClean="0">
                <a:latin typeface="Times New Roman" panose="02020603050405020304" pitchFamily="18" charset="0"/>
                <a:cs typeface="Times New Roman" panose="02020603050405020304" pitchFamily="18" charset="0"/>
              </a:rPr>
              <a:t>blog_by_category</a:t>
            </a:r>
            <a:r>
              <a:rPr lang="tr-TR" sz="1600" dirty="0" smtClean="0">
                <a:latin typeface="Times New Roman" panose="02020603050405020304" pitchFamily="18" charset="0"/>
                <a:cs typeface="Times New Roman" panose="02020603050405020304" pitchFamily="18" charset="0"/>
              </a:rPr>
              <a:t> metodu üzerinde aşağıdaki değişikliklerin yapılması yeterlidir.</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categoryId:req.params.id</a:t>
            </a:r>
            <a:r>
              <a:rPr lang="tr-TR" sz="1600" dirty="0" smtClean="0">
                <a:latin typeface="Times New Roman" panose="02020603050405020304" pitchFamily="18" charset="0"/>
                <a:cs typeface="Times New Roman" panose="02020603050405020304" pitchFamily="18" charset="0"/>
              </a:rPr>
              <a:t>; satırı kaldırılmalıdır. Bunun yerine aşağıdaki gibi </a:t>
            </a:r>
            <a:r>
              <a:rPr lang="tr-TR" sz="1600" dirty="0" err="1" smtClean="0">
                <a:latin typeface="Times New Roman" panose="02020603050405020304" pitchFamily="18" charset="0"/>
                <a:cs typeface="Times New Roman" panose="02020603050405020304" pitchFamily="18" charset="0"/>
              </a:rPr>
              <a:t>düzenlenleme</a:t>
            </a:r>
            <a:r>
              <a:rPr lang="tr-TR" sz="1600" dirty="0" smtClean="0">
                <a:latin typeface="Times New Roman" panose="02020603050405020304" pitchFamily="18" charset="0"/>
                <a:cs typeface="Times New Roman" panose="02020603050405020304" pitchFamily="18" charset="0"/>
              </a:rPr>
              <a:t> yapılmalıdır.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7" name="Resim 6"/>
          <p:cNvPicPr>
            <a:picLocks noChangeAspect="1"/>
          </p:cNvPicPr>
          <p:nvPr/>
        </p:nvPicPr>
        <p:blipFill>
          <a:blip r:embed="rId3"/>
          <a:stretch>
            <a:fillRect/>
          </a:stretch>
        </p:blipFill>
        <p:spPr>
          <a:xfrm>
            <a:off x="2664101" y="2564161"/>
            <a:ext cx="6005080" cy="3589331"/>
          </a:xfrm>
          <a:prstGeom prst="rect">
            <a:avLst/>
          </a:prstGeom>
        </p:spPr>
      </p:pic>
    </p:spTree>
    <p:extLst>
      <p:ext uri="{BB962C8B-B14F-4D97-AF65-F5344CB8AC3E}">
        <p14:creationId xmlns:p14="http://schemas.microsoft.com/office/powerpoint/2010/main" val="1549389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10970808" cy="5253160"/>
          </a:xfrm>
        </p:spPr>
        <p:txBody>
          <a:bodyPr rtlCol="0">
            <a:normAutofit/>
          </a:bodyPr>
          <a:lstStyle/>
          <a:p>
            <a:pPr algn="ctr"/>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endParaRPr lang="tr-TR" sz="2400" b="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3"/>
              </a:rPr>
              <a:t>https://sequelize.org/docs/v6/core-concepts/assocs</a:t>
            </a:r>
            <a:r>
              <a:rPr lang="tr-TR" sz="1600" dirty="0" smtClean="0">
                <a:latin typeface="Times New Roman" panose="02020603050405020304" pitchFamily="18" charset="0"/>
                <a:cs typeface="Times New Roman" panose="02020603050405020304" pitchFamily="18" charset="0"/>
                <a:hlinkClick r:id="rId3"/>
              </a:rPr>
              <a:t>/</a:t>
            </a:r>
            <a:endParaRPr lang="tr-TR" sz="16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4"/>
          <a:stretch>
            <a:fillRect/>
          </a:stretch>
        </p:blipFill>
        <p:spPr>
          <a:xfrm>
            <a:off x="1413803" y="2391969"/>
            <a:ext cx="7589519" cy="3224473"/>
          </a:xfrm>
          <a:prstGeom prst="rect">
            <a:avLst/>
          </a:prstGeom>
        </p:spPr>
      </p:pic>
    </p:spTree>
    <p:extLst>
      <p:ext uri="{BB962C8B-B14F-4D97-AF65-F5344CB8AC3E}">
        <p14:creationId xmlns:p14="http://schemas.microsoft.com/office/powerpoint/2010/main" val="34334541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Admin</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sayfasında da güncelleme yapılmalıdır. </a:t>
            </a:r>
            <a:r>
              <a:rPr lang="tr-TR" sz="1600" b="1" dirty="0" smtClean="0">
                <a:latin typeface="Times New Roman" panose="02020603050405020304" pitchFamily="18" charset="0"/>
                <a:cs typeface="Times New Roman" panose="02020603050405020304" pitchFamily="18" charset="0"/>
              </a:rPr>
              <a:t>Admin.js</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controller’ındaki</a:t>
            </a:r>
            <a:r>
              <a:rPr lang="tr-TR" sz="1600"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blog_list</a:t>
            </a:r>
            <a:r>
              <a:rPr lang="tr-TR" sz="1600" dirty="0" smtClean="0">
                <a:latin typeface="Times New Roman" panose="02020603050405020304" pitchFamily="18" charset="0"/>
                <a:cs typeface="Times New Roman" panose="02020603050405020304" pitchFamily="18" charset="0"/>
              </a:rPr>
              <a:t> fonksiyonu üzerinde değişiklik yapmaya gerek yoktur. </a:t>
            </a:r>
            <a:r>
              <a:rPr lang="tr-TR" sz="1600" dirty="0" err="1" smtClean="0">
                <a:latin typeface="Times New Roman" panose="02020603050405020304" pitchFamily="18" charset="0"/>
                <a:cs typeface="Times New Roman" panose="02020603050405020304" pitchFamily="18" charset="0"/>
              </a:rPr>
              <a:t>Bloglist</a:t>
            </a:r>
            <a:r>
              <a:rPr lang="tr-TR" sz="1600" dirty="0" smtClean="0">
                <a:latin typeface="Times New Roman" panose="02020603050405020304" pitchFamily="18" charset="0"/>
                <a:cs typeface="Times New Roman" panose="02020603050405020304" pitchFamily="18" charset="0"/>
              </a:rPr>
              <a:t> ilgili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bilgilerini de içerecektir. Ancak </a:t>
            </a:r>
            <a:r>
              <a:rPr lang="tr-TR" sz="1600" b="1" dirty="0" err="1" smtClean="0">
                <a:latin typeface="Times New Roman" panose="02020603050405020304" pitchFamily="18" charset="0"/>
                <a:cs typeface="Times New Roman" panose="02020603050405020304" pitchFamily="18" charset="0"/>
              </a:rPr>
              <a:t>blog-list.ejs</a:t>
            </a:r>
            <a:r>
              <a:rPr lang="tr-TR" sz="1600" dirty="0" smtClean="0">
                <a:latin typeface="Times New Roman" panose="02020603050405020304" pitchFamily="18" charset="0"/>
                <a:cs typeface="Times New Roman" panose="02020603050405020304" pitchFamily="18" charset="0"/>
              </a:rPr>
              <a:t> dosyasında güncelleme yapmak gerekmektedir. Çünkü önceki versiyonda bir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bir </a:t>
            </a:r>
            <a:r>
              <a:rPr lang="tr-TR" sz="1600" dirty="0" err="1" smtClean="0">
                <a:latin typeface="Times New Roman" panose="02020603050405020304" pitchFamily="18" charset="0"/>
                <a:cs typeface="Times New Roman" panose="02020603050405020304" pitchFamily="18" charset="0"/>
              </a:rPr>
              <a:t>categori</a:t>
            </a:r>
            <a:r>
              <a:rPr lang="tr-TR" sz="1600" dirty="0" smtClean="0">
                <a:latin typeface="Times New Roman" panose="02020603050405020304" pitchFamily="18" charset="0"/>
                <a:cs typeface="Times New Roman" panose="02020603050405020304" pitchFamily="18" charset="0"/>
              </a:rPr>
              <a:t> ile ilişkili olabilirdi. Ancak bu modelde birden fazla kategori (</a:t>
            </a:r>
            <a:r>
              <a:rPr lang="tr-TR" sz="1600" dirty="0" err="1" smtClean="0">
                <a:latin typeface="Times New Roman" panose="02020603050405020304" pitchFamily="18" charset="0"/>
                <a:cs typeface="Times New Roman" panose="02020603050405020304" pitchFamily="18" charset="0"/>
              </a:rPr>
              <a:t>categories</a:t>
            </a:r>
            <a:r>
              <a:rPr lang="tr-TR" sz="1600" dirty="0" smtClean="0">
                <a:latin typeface="Times New Roman" panose="02020603050405020304" pitchFamily="18" charset="0"/>
                <a:cs typeface="Times New Roman" panose="02020603050405020304" pitchFamily="18" charset="0"/>
              </a:rPr>
              <a:t>) ile ilişkili olabilir.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861646" y="2493437"/>
            <a:ext cx="3801841" cy="4298377"/>
          </a:xfrm>
          <a:prstGeom prst="rect">
            <a:avLst/>
          </a:prstGeom>
        </p:spPr>
      </p:pic>
      <p:pic>
        <p:nvPicPr>
          <p:cNvPr id="6" name="Resim 5"/>
          <p:cNvPicPr>
            <a:picLocks noChangeAspect="1"/>
          </p:cNvPicPr>
          <p:nvPr/>
        </p:nvPicPr>
        <p:blipFill>
          <a:blip r:embed="rId4"/>
          <a:stretch>
            <a:fillRect/>
          </a:stretch>
        </p:blipFill>
        <p:spPr>
          <a:xfrm>
            <a:off x="5191025" y="3965601"/>
            <a:ext cx="6546705" cy="2755874"/>
          </a:xfrm>
          <a:prstGeom prst="rect">
            <a:avLst/>
          </a:prstGeom>
        </p:spPr>
      </p:pic>
      <p:pic>
        <p:nvPicPr>
          <p:cNvPr id="8" name="Resim 7"/>
          <p:cNvPicPr>
            <a:picLocks noChangeAspect="1"/>
          </p:cNvPicPr>
          <p:nvPr/>
        </p:nvPicPr>
        <p:blipFill>
          <a:blip r:embed="rId5"/>
          <a:stretch>
            <a:fillRect/>
          </a:stretch>
        </p:blipFill>
        <p:spPr>
          <a:xfrm>
            <a:off x="5191025" y="2301492"/>
            <a:ext cx="4884464" cy="1461251"/>
          </a:xfrm>
          <a:prstGeom prst="rect">
            <a:avLst/>
          </a:prstGeom>
        </p:spPr>
      </p:pic>
    </p:spTree>
    <p:extLst>
      <p:ext uri="{BB962C8B-B14F-4D97-AF65-F5344CB8AC3E}">
        <p14:creationId xmlns:p14="http://schemas.microsoft.com/office/powerpoint/2010/main" val="6172446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Düzeltme ekranında birden fazla kategori seçilebilmelidir. Bunun için </a:t>
            </a:r>
            <a:r>
              <a:rPr lang="tr-TR" sz="1600" dirty="0" err="1" smtClean="0">
                <a:latin typeface="Times New Roman" panose="02020603050405020304" pitchFamily="18" charset="0"/>
                <a:cs typeface="Times New Roman" panose="02020603050405020304" pitchFamily="18" charset="0"/>
              </a:rPr>
              <a:t>combobox</a:t>
            </a:r>
            <a:r>
              <a:rPr lang="tr-TR" sz="1600" dirty="0" smtClean="0">
                <a:latin typeface="Times New Roman" panose="02020603050405020304" pitchFamily="18" charset="0"/>
                <a:cs typeface="Times New Roman" panose="02020603050405020304" pitchFamily="18" charset="0"/>
              </a:rPr>
              <a:t> yerine </a:t>
            </a:r>
            <a:r>
              <a:rPr lang="tr-TR" sz="1600" dirty="0" err="1" smtClean="0">
                <a:latin typeface="Times New Roman" panose="02020603050405020304" pitchFamily="18" charset="0"/>
                <a:cs typeface="Times New Roman" panose="02020603050405020304" pitchFamily="18" charset="0"/>
              </a:rPr>
              <a:t>checked</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box</a:t>
            </a:r>
            <a:r>
              <a:rPr lang="tr-TR" sz="1600" dirty="0" smtClean="0">
                <a:latin typeface="Times New Roman" panose="02020603050405020304" pitchFamily="18" charset="0"/>
                <a:cs typeface="Times New Roman" panose="02020603050405020304" pitchFamily="18" charset="0"/>
              </a:rPr>
              <a:t> kullanılmalıdır. </a:t>
            </a:r>
            <a:r>
              <a:rPr lang="tr-TR" sz="1600" b="1" dirty="0" err="1" smtClean="0">
                <a:latin typeface="Times New Roman" panose="02020603050405020304" pitchFamily="18" charset="0"/>
                <a:cs typeface="Times New Roman" panose="02020603050405020304" pitchFamily="18" charset="0"/>
              </a:rPr>
              <a:t>Blog-edit.ejs</a:t>
            </a:r>
            <a:r>
              <a:rPr lang="tr-TR" sz="1600" dirty="0" smtClean="0">
                <a:latin typeface="Times New Roman" panose="02020603050405020304" pitchFamily="18" charset="0"/>
                <a:cs typeface="Times New Roman" panose="02020603050405020304" pitchFamily="18" charset="0"/>
              </a:rPr>
              <a:t> dosyasında güncelleme yapılmalıdır. Ekran tasarımı istenirse aşağıdaki gibi yapılabilir.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738553" y="2108544"/>
            <a:ext cx="9187962" cy="4542556"/>
          </a:xfrm>
          <a:prstGeom prst="rect">
            <a:avLst/>
          </a:prstGeom>
        </p:spPr>
      </p:pic>
    </p:spTree>
    <p:extLst>
      <p:ext uri="{BB962C8B-B14F-4D97-AF65-F5344CB8AC3E}">
        <p14:creationId xmlns:p14="http://schemas.microsoft.com/office/powerpoint/2010/main" val="1018588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Bu ekranda kategoriler ile ilgili </a:t>
            </a:r>
            <a:r>
              <a:rPr lang="tr-TR" sz="1600" dirty="0" err="1" smtClean="0">
                <a:latin typeface="Times New Roman" panose="02020603050405020304" pitchFamily="18" charset="0"/>
                <a:cs typeface="Times New Roman" panose="02020603050405020304" pitchFamily="18" charset="0"/>
              </a:rPr>
              <a:t>checkbox’lar</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tablosundan gelen kategoriler vasıtasıyla oluşturulmaktadır. Kodlar aşağıdadır. Tüm kategoriler döngü içinde </a:t>
            </a:r>
            <a:r>
              <a:rPr lang="tr-TR" sz="1600" dirty="0" err="1" smtClean="0">
                <a:latin typeface="Times New Roman" panose="02020603050405020304" pitchFamily="18" charset="0"/>
                <a:cs typeface="Times New Roman" panose="02020603050405020304" pitchFamily="18" charset="0"/>
              </a:rPr>
              <a:t>checkbox</a:t>
            </a:r>
            <a:r>
              <a:rPr lang="tr-TR" sz="1600" dirty="0" smtClean="0">
                <a:latin typeface="Times New Roman" panose="02020603050405020304" pitchFamily="18" charset="0"/>
                <a:cs typeface="Times New Roman" panose="02020603050405020304" pitchFamily="18" charset="0"/>
              </a:rPr>
              <a:t> olarak eklenmektedir. </a:t>
            </a:r>
            <a:r>
              <a:rPr lang="tr-TR" sz="1600" b="1" dirty="0" err="1" smtClean="0">
                <a:latin typeface="Times New Roman" panose="02020603050405020304" pitchFamily="18" charset="0"/>
                <a:cs typeface="Times New Roman" panose="02020603050405020304" pitchFamily="18" charset="0"/>
              </a:rPr>
              <a:t>value:category.id</a:t>
            </a:r>
            <a:r>
              <a:rPr lang="tr-TR" sz="1600" dirty="0" err="1" smtClean="0">
                <a:latin typeface="Times New Roman" panose="02020603050405020304" pitchFamily="18" charset="0"/>
                <a:cs typeface="Times New Roman" panose="02020603050405020304" pitchFamily="18" charset="0"/>
              </a:rPr>
              <a:t>’dir</a:t>
            </a:r>
            <a:r>
              <a:rPr lang="tr-TR" sz="1600" dirty="0" smtClean="0">
                <a:latin typeface="Times New Roman" panose="02020603050405020304" pitchFamily="18" charset="0"/>
                <a:cs typeface="Times New Roman" panose="02020603050405020304" pitchFamily="18" charset="0"/>
              </a:rPr>
              <a:t>. Bu değer post edilmektedir. Bu nedenle önemlidir. </a:t>
            </a:r>
            <a:r>
              <a:rPr lang="tr-TR" sz="1600" b="1" dirty="0" smtClean="0">
                <a:latin typeface="Times New Roman" panose="02020603050405020304" pitchFamily="18" charset="0"/>
                <a:cs typeface="Times New Roman" panose="02020603050405020304" pitchFamily="18" charset="0"/>
              </a:rPr>
              <a:t>name=«kategoriler[]»,</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admin.js’deki</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post_blog_edit</a:t>
            </a:r>
            <a:r>
              <a:rPr lang="tr-TR" sz="1600" dirty="0" smtClean="0">
                <a:latin typeface="Times New Roman" panose="02020603050405020304" pitchFamily="18" charset="0"/>
                <a:cs typeface="Times New Roman" panose="02020603050405020304" pitchFamily="18" charset="0"/>
              </a:rPr>
              <a:t> kontroller fonksiyonundan post edilen bilgileri almak için kullanılır. Sonundaki </a:t>
            </a:r>
            <a:r>
              <a:rPr lang="tr-TR" sz="1600" b="1" dirty="0" smtClean="0">
                <a:latin typeface="Times New Roman" panose="02020603050405020304" pitchFamily="18" charset="0"/>
                <a:cs typeface="Times New Roman" panose="02020603050405020304" pitchFamily="18" charset="0"/>
              </a:rPr>
              <a:t>[]</a:t>
            </a:r>
            <a:r>
              <a:rPr lang="tr-TR" sz="1600" dirty="0" smtClean="0">
                <a:latin typeface="Times New Roman" panose="02020603050405020304" pitchFamily="18" charset="0"/>
                <a:cs typeface="Times New Roman" panose="02020603050405020304" pitchFamily="18" charset="0"/>
              </a:rPr>
              <a:t> işareti tek bir veri de olsa dizi olarak döndürülmesini sağlar. </a:t>
            </a:r>
            <a:r>
              <a:rPr lang="tr-TR" sz="1600" dirty="0" err="1" smtClean="0">
                <a:latin typeface="Times New Roman" panose="02020603050405020304" pitchFamily="18" charset="0"/>
                <a:cs typeface="Times New Roman" panose="02020603050405020304" pitchFamily="18" charset="0"/>
              </a:rPr>
              <a:t>Blog.categories.some</a:t>
            </a:r>
            <a:r>
              <a:rPr lang="tr-TR" sz="1600" dirty="0" smtClean="0">
                <a:latin typeface="Times New Roman" panose="02020603050405020304" pitchFamily="18" charset="0"/>
                <a:cs typeface="Times New Roman" panose="02020603050405020304" pitchFamily="18" charset="0"/>
              </a:rPr>
              <a:t>, eklenen </a:t>
            </a:r>
            <a:r>
              <a:rPr lang="tr-TR" sz="1600" dirty="0" err="1" smtClean="0">
                <a:latin typeface="Times New Roman" panose="02020603050405020304" pitchFamily="18" charset="0"/>
                <a:cs typeface="Times New Roman" panose="02020603050405020304" pitchFamily="18" charset="0"/>
              </a:rPr>
              <a:t>categoryid’yi</a:t>
            </a:r>
            <a:r>
              <a:rPr lang="tr-TR" sz="1600" dirty="0" smtClean="0">
                <a:latin typeface="Times New Roman" panose="02020603050405020304" pitchFamily="18" charset="0"/>
                <a:cs typeface="Times New Roman" panose="02020603050405020304" pitchFamily="18" charset="0"/>
              </a:rPr>
              <a:t> düzeltilecek kayıttaki tüm </a:t>
            </a:r>
            <a:r>
              <a:rPr lang="tr-TR" sz="1600" dirty="0" err="1" smtClean="0">
                <a:latin typeface="Times New Roman" panose="02020603050405020304" pitchFamily="18" charset="0"/>
                <a:cs typeface="Times New Roman" panose="02020603050405020304" pitchFamily="18" charset="0"/>
              </a:rPr>
              <a:t>categoryid’ler</a:t>
            </a:r>
            <a:r>
              <a:rPr lang="tr-TR" sz="1600" dirty="0" smtClean="0">
                <a:latin typeface="Times New Roman" panose="02020603050405020304" pitchFamily="18" charset="0"/>
                <a:cs typeface="Times New Roman" panose="02020603050405020304" pitchFamily="18" charset="0"/>
              </a:rPr>
              <a:t> ile karşılaştırıp bulursa </a:t>
            </a:r>
            <a:r>
              <a:rPr lang="tr-TR" sz="1600" dirty="0" err="1" smtClean="0">
                <a:latin typeface="Times New Roman" panose="02020603050405020304" pitchFamily="18" charset="0"/>
                <a:cs typeface="Times New Roman" panose="02020603050405020304" pitchFamily="18" charset="0"/>
              </a:rPr>
              <a:t>true</a:t>
            </a:r>
            <a:r>
              <a:rPr lang="tr-TR" sz="1600" dirty="0" smtClean="0">
                <a:latin typeface="Times New Roman" panose="02020603050405020304" pitchFamily="18" charset="0"/>
                <a:cs typeface="Times New Roman" panose="02020603050405020304" pitchFamily="18" charset="0"/>
              </a:rPr>
              <a:t> döndürür. Böylece Bloğa ait olan kategoriler işaretlenmiş olur.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317314" y="3103657"/>
            <a:ext cx="7437765" cy="3711262"/>
          </a:xfrm>
          <a:prstGeom prst="rect">
            <a:avLst/>
          </a:prstGeom>
        </p:spPr>
      </p:pic>
      <p:pic>
        <p:nvPicPr>
          <p:cNvPr id="6" name="Resim 5"/>
          <p:cNvPicPr>
            <a:picLocks noChangeAspect="1"/>
          </p:cNvPicPr>
          <p:nvPr/>
        </p:nvPicPr>
        <p:blipFill>
          <a:blip r:embed="rId4"/>
          <a:stretch>
            <a:fillRect/>
          </a:stretch>
        </p:blipFill>
        <p:spPr>
          <a:xfrm>
            <a:off x="6838086" y="3379782"/>
            <a:ext cx="5289099" cy="2357711"/>
          </a:xfrm>
          <a:prstGeom prst="rect">
            <a:avLst/>
          </a:prstGeom>
        </p:spPr>
      </p:pic>
    </p:spTree>
    <p:extLst>
      <p:ext uri="{BB962C8B-B14F-4D97-AF65-F5344CB8AC3E}">
        <p14:creationId xmlns:p14="http://schemas.microsoft.com/office/powerpoint/2010/main" val="41711300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b="1" dirty="0" err="1">
                <a:latin typeface="Times New Roman" panose="02020603050405020304" pitchFamily="18" charset="0"/>
                <a:cs typeface="Times New Roman" panose="02020603050405020304" pitchFamily="18" charset="0"/>
              </a:rPr>
              <a:t>post_blog_edit</a:t>
            </a:r>
            <a:r>
              <a:rPr lang="tr-TR" sz="1600" dirty="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kontroller sayfasında aşağıdaki düzeltmeler yapılmalıdır.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689123" y="1806482"/>
            <a:ext cx="4465707" cy="4732430"/>
          </a:xfrm>
          <a:prstGeom prst="rect">
            <a:avLst/>
          </a:prstGeom>
        </p:spPr>
      </p:pic>
      <p:pic>
        <p:nvPicPr>
          <p:cNvPr id="3" name="Resim 2"/>
          <p:cNvPicPr>
            <a:picLocks noChangeAspect="1"/>
          </p:cNvPicPr>
          <p:nvPr/>
        </p:nvPicPr>
        <p:blipFill>
          <a:blip r:embed="rId4"/>
          <a:stretch>
            <a:fillRect/>
          </a:stretch>
        </p:blipFill>
        <p:spPr>
          <a:xfrm>
            <a:off x="5581122" y="1593103"/>
            <a:ext cx="5425910" cy="5159187"/>
          </a:xfrm>
          <a:prstGeom prst="rect">
            <a:avLst/>
          </a:prstGeom>
        </p:spPr>
      </p:pic>
    </p:spTree>
    <p:extLst>
      <p:ext uri="{BB962C8B-B14F-4D97-AF65-F5344CB8AC3E}">
        <p14:creationId xmlns:p14="http://schemas.microsoft.com/office/powerpoint/2010/main" val="3341243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b="1" dirty="0" err="1">
                <a:latin typeface="Times New Roman" panose="02020603050405020304" pitchFamily="18" charset="0"/>
                <a:cs typeface="Times New Roman" panose="02020603050405020304" pitchFamily="18" charset="0"/>
              </a:rPr>
              <a:t>c</a:t>
            </a:r>
            <a:r>
              <a:rPr lang="tr-TR" sz="1600" b="1" dirty="0" err="1" smtClean="0">
                <a:latin typeface="Times New Roman" panose="02020603050405020304" pitchFamily="18" charset="0"/>
                <a:cs typeface="Times New Roman" panose="02020603050405020304" pitchFamily="18" charset="0"/>
              </a:rPr>
              <a:t>ategory-edit.ejs</a:t>
            </a:r>
            <a:r>
              <a:rPr lang="tr-TR" sz="1600" dirty="0" smtClean="0">
                <a:latin typeface="Times New Roman" panose="02020603050405020304" pitchFamily="18" charset="0"/>
                <a:cs typeface="Times New Roman" panose="02020603050405020304" pitchFamily="18" charset="0"/>
              </a:rPr>
              <a:t> sayfasında kategori düzeltilirken en altında o kategoriye ait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listelenmekteydi. Bu sayfayı aşağıdaki gibi düzenleyip ilgili bloğun kategori ile ilişkisi kesilebilir.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474785" y="2016895"/>
            <a:ext cx="11528734" cy="4522017"/>
          </a:xfrm>
          <a:prstGeom prst="rect">
            <a:avLst/>
          </a:prstGeom>
        </p:spPr>
      </p:pic>
    </p:spTree>
    <p:extLst>
      <p:ext uri="{BB962C8B-B14F-4D97-AF65-F5344CB8AC3E}">
        <p14:creationId xmlns:p14="http://schemas.microsoft.com/office/powerpoint/2010/main" val="19241085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Bunun için </a:t>
            </a:r>
            <a:r>
              <a:rPr lang="tr-TR" sz="1600" b="1" dirty="0" err="1" smtClean="0">
                <a:latin typeface="Times New Roman" panose="02020603050405020304" pitchFamily="18" charset="0"/>
                <a:cs typeface="Times New Roman" panose="02020603050405020304" pitchFamily="18" charset="0"/>
              </a:rPr>
              <a:t>category-edit.ejs</a:t>
            </a:r>
            <a:r>
              <a:rPr lang="tr-TR" sz="1600" dirty="0" smtClean="0">
                <a:latin typeface="Times New Roman" panose="02020603050405020304" pitchFamily="18" charset="0"/>
                <a:cs typeface="Times New Roman" panose="02020603050405020304" pitchFamily="18" charset="0"/>
              </a:rPr>
              <a:t> dosyasında aşağıdaki güncelleme yapılmalıdır. Kategoriden çıkar butonu bir form içine alınmalı ve ayrıca form içinde </a:t>
            </a:r>
            <a:r>
              <a:rPr lang="tr-TR" sz="1600" dirty="0" err="1" smtClean="0">
                <a:latin typeface="Times New Roman" panose="02020603050405020304" pitchFamily="18" charset="0"/>
                <a:cs typeface="Times New Roman" panose="02020603050405020304" pitchFamily="18" charset="0"/>
              </a:rPr>
              <a:t>blogid</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hidden</a:t>
            </a:r>
            <a:r>
              <a:rPr lang="tr-TR" sz="1600" dirty="0" smtClean="0">
                <a:latin typeface="Times New Roman" panose="02020603050405020304" pitchFamily="18" charset="0"/>
                <a:cs typeface="Times New Roman" panose="02020603050405020304" pitchFamily="18" charset="0"/>
              </a:rPr>
              <a:t> olarak saklanmalıdır. Ayrıca </a:t>
            </a:r>
            <a:r>
              <a:rPr lang="tr-TR" sz="1600" dirty="0" err="1" smtClean="0">
                <a:latin typeface="Times New Roman" panose="02020603050405020304" pitchFamily="18" charset="0"/>
                <a:cs typeface="Times New Roman" panose="02020603050405020304" pitchFamily="18" charset="0"/>
              </a:rPr>
              <a:t>action</a:t>
            </a:r>
            <a:r>
              <a:rPr lang="tr-TR" sz="1600" dirty="0" smtClean="0">
                <a:latin typeface="Times New Roman" panose="02020603050405020304" pitchFamily="18" charset="0"/>
                <a:cs typeface="Times New Roman" panose="02020603050405020304" pitchFamily="18" charset="0"/>
              </a:rPr>
              <a:t> olarak ayrı bir </a:t>
            </a:r>
            <a:r>
              <a:rPr lang="tr-TR" sz="1600" dirty="0" err="1" smtClean="0">
                <a:latin typeface="Times New Roman" panose="02020603050405020304" pitchFamily="18" charset="0"/>
                <a:cs typeface="Times New Roman" panose="02020603050405020304" pitchFamily="18" charset="0"/>
              </a:rPr>
              <a:t>route</a:t>
            </a:r>
            <a:r>
              <a:rPr lang="tr-TR" sz="1600" dirty="0" smtClean="0">
                <a:latin typeface="Times New Roman" panose="02020603050405020304" pitchFamily="18" charset="0"/>
                <a:cs typeface="Times New Roman" panose="02020603050405020304" pitchFamily="18" charset="0"/>
              </a:rPr>
              <a:t> verilmelidir. Çünkü bu sayfada üst taraflarda </a:t>
            </a:r>
            <a:r>
              <a:rPr lang="tr-TR" sz="1600" dirty="0" err="1" smtClean="0">
                <a:latin typeface="Times New Roman" panose="02020603050405020304" pitchFamily="18" charset="0"/>
                <a:cs typeface="Times New Roman" panose="02020603050405020304" pitchFamily="18" charset="0"/>
              </a:rPr>
              <a:t>category-edit</a:t>
            </a:r>
            <a:r>
              <a:rPr lang="tr-TR" sz="1600" dirty="0" smtClean="0">
                <a:latin typeface="Times New Roman" panose="02020603050405020304" pitchFamily="18" charset="0"/>
                <a:cs typeface="Times New Roman" panose="02020603050405020304" pitchFamily="18" charset="0"/>
              </a:rPr>
              <a:t> için bir form daha vardır ve post </a:t>
            </a:r>
            <a:r>
              <a:rPr lang="tr-TR" sz="1600" dirty="0">
                <a:latin typeface="Times New Roman" panose="02020603050405020304" pitchFamily="18" charset="0"/>
                <a:cs typeface="Times New Roman" panose="02020603050405020304" pitchFamily="18" charset="0"/>
              </a:rPr>
              <a:t>edildiğinde /</a:t>
            </a:r>
            <a:r>
              <a:rPr lang="tr-TR" sz="1600" dirty="0" err="1">
                <a:latin typeface="Times New Roman" panose="02020603050405020304" pitchFamily="18" charset="0"/>
                <a:cs typeface="Times New Roman" panose="02020603050405020304" pitchFamily="18" charset="0"/>
              </a:rPr>
              <a:t>category</a:t>
            </a:r>
            <a:r>
              <a:rPr lang="tr-TR" sz="1600" dirty="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id</a:t>
            </a:r>
            <a:r>
              <a:rPr lang="tr-TR" sz="1600" dirty="0" smtClean="0">
                <a:latin typeface="Times New Roman" panose="02020603050405020304" pitchFamily="18" charset="0"/>
                <a:cs typeface="Times New Roman" panose="02020603050405020304" pitchFamily="18" charset="0"/>
              </a:rPr>
              <a:t> post </a:t>
            </a:r>
            <a:r>
              <a:rPr lang="tr-TR" sz="1600" dirty="0" err="1" smtClean="0">
                <a:latin typeface="Times New Roman" panose="02020603050405020304" pitchFamily="18" charset="0"/>
                <a:cs typeface="Times New Roman" panose="02020603050405020304" pitchFamily="18" charset="0"/>
              </a:rPr>
              <a:t>route’ı</a:t>
            </a:r>
            <a:r>
              <a:rPr lang="tr-TR" sz="1600" dirty="0" smtClean="0">
                <a:latin typeface="Times New Roman" panose="02020603050405020304" pitchFamily="18" charset="0"/>
                <a:cs typeface="Times New Roman" panose="02020603050405020304" pitchFamily="18" charset="0"/>
              </a:rPr>
              <a:t> tetiklenmektedir. Bu nedenle aynı </a:t>
            </a:r>
            <a:r>
              <a:rPr lang="tr-TR" sz="1600" dirty="0" err="1" smtClean="0">
                <a:latin typeface="Times New Roman" panose="02020603050405020304" pitchFamily="18" charset="0"/>
                <a:cs typeface="Times New Roman" panose="02020603050405020304" pitchFamily="18" charset="0"/>
              </a:rPr>
              <a:t>route’a</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gitmeemsi</a:t>
            </a:r>
            <a:r>
              <a:rPr lang="tr-TR" sz="1600" dirty="0" smtClean="0">
                <a:latin typeface="Times New Roman" panose="02020603050405020304" pitchFamily="18" charset="0"/>
                <a:cs typeface="Times New Roman" panose="02020603050405020304" pitchFamily="18" charset="0"/>
              </a:rPr>
              <a:t> için </a:t>
            </a:r>
            <a:r>
              <a:rPr lang="tr-TR" sz="1600" dirty="0" err="1" smtClean="0">
                <a:latin typeface="Times New Roman" panose="02020603050405020304" pitchFamily="18" charset="0"/>
                <a:cs typeface="Times New Roman" panose="02020603050405020304" pitchFamily="18" charset="0"/>
              </a:rPr>
              <a:t>action</a:t>
            </a:r>
            <a:r>
              <a:rPr lang="tr-TR"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admin</a:t>
            </a:r>
            <a:r>
              <a:rPr lang="tr-TR"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categories</a:t>
            </a:r>
            <a:r>
              <a:rPr lang="tr-TR"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linkremove</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route’ı</a:t>
            </a:r>
            <a:r>
              <a:rPr lang="tr-TR" sz="1600" dirty="0" smtClean="0">
                <a:latin typeface="Times New Roman" panose="02020603050405020304" pitchFamily="18" charset="0"/>
                <a:cs typeface="Times New Roman" panose="02020603050405020304" pitchFamily="18" charset="0"/>
              </a:rPr>
              <a:t> verilmelidir. Bu </a:t>
            </a:r>
            <a:r>
              <a:rPr lang="tr-TR" sz="1600" dirty="0" err="1" smtClean="0">
                <a:latin typeface="Times New Roman" panose="02020603050405020304" pitchFamily="18" charset="0"/>
                <a:cs typeface="Times New Roman" panose="02020603050405020304" pitchFamily="18" charset="0"/>
              </a:rPr>
              <a:t>route</a:t>
            </a:r>
            <a:r>
              <a:rPr lang="tr-TR" sz="1600" dirty="0" smtClean="0">
                <a:latin typeface="Times New Roman" panose="02020603050405020304" pitchFamily="18" charset="0"/>
                <a:cs typeface="Times New Roman" panose="02020603050405020304" pitchFamily="18" charset="0"/>
              </a:rPr>
              <a:t> admin.js sayfasına ve </a:t>
            </a:r>
            <a:r>
              <a:rPr lang="tr-TR" sz="1600" dirty="0" err="1" smtClean="0">
                <a:latin typeface="Times New Roman" panose="02020603050405020304" pitchFamily="18" charset="0"/>
                <a:cs typeface="Times New Roman" panose="02020603050405020304" pitchFamily="18" charset="0"/>
              </a:rPr>
              <a:t>route’ı</a:t>
            </a:r>
            <a:r>
              <a:rPr lang="tr-TR" sz="1600" dirty="0" smtClean="0">
                <a:latin typeface="Times New Roman" panose="02020603050405020304" pitchFamily="18" charset="0"/>
                <a:cs typeface="Times New Roman" panose="02020603050405020304" pitchFamily="18" charset="0"/>
              </a:rPr>
              <a:t> isteğinin karşılayacak olan fonksiyon da admin.js </a:t>
            </a:r>
            <a:r>
              <a:rPr lang="tr-TR" sz="1600" dirty="0" err="1" smtClean="0">
                <a:latin typeface="Times New Roman" panose="02020603050405020304" pitchFamily="18" charset="0"/>
                <a:cs typeface="Times New Roman" panose="02020603050405020304" pitchFamily="18" charset="0"/>
              </a:rPr>
              <a:t>kontrollerına</a:t>
            </a:r>
            <a:r>
              <a:rPr lang="tr-TR" sz="1600" dirty="0" smtClean="0">
                <a:latin typeface="Times New Roman" panose="02020603050405020304" pitchFamily="18" charset="0"/>
                <a:cs typeface="Times New Roman" panose="02020603050405020304" pitchFamily="18" charset="0"/>
              </a:rPr>
              <a:t> eklenmelidir.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45</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1844880" y="2853746"/>
            <a:ext cx="7643522" cy="3299746"/>
          </a:xfrm>
          <a:prstGeom prst="rect">
            <a:avLst/>
          </a:prstGeom>
        </p:spPr>
      </p:pic>
    </p:spTree>
    <p:extLst>
      <p:ext uri="{BB962C8B-B14F-4D97-AF65-F5344CB8AC3E}">
        <p14:creationId xmlns:p14="http://schemas.microsoft.com/office/powerpoint/2010/main" val="24731567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Admin.js </a:t>
            </a:r>
            <a:r>
              <a:rPr lang="tr-TR" sz="1600" dirty="0" err="1" smtClean="0">
                <a:latin typeface="Times New Roman" panose="02020603050405020304" pitchFamily="18" charset="0"/>
                <a:cs typeface="Times New Roman" panose="02020603050405020304" pitchFamily="18" charset="0"/>
              </a:rPr>
              <a:t>controller</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route</a:t>
            </a:r>
            <a:r>
              <a:rPr lang="tr-TR" sz="1600" dirty="0" smtClean="0">
                <a:latin typeface="Times New Roman" panose="02020603050405020304" pitchFamily="18" charset="0"/>
                <a:cs typeface="Times New Roman" panose="02020603050405020304" pitchFamily="18" charset="0"/>
              </a:rPr>
              <a:t> dosyası içeriği aşağıdaki gibi güncellemelidir. </a:t>
            </a:r>
            <a:r>
              <a:rPr lang="tr-TR" sz="1600" dirty="0" err="1" smtClean="0">
                <a:latin typeface="Times New Roman" panose="02020603050405020304" pitchFamily="18" charset="0"/>
                <a:cs typeface="Times New Roman" panose="02020603050405020304" pitchFamily="18" charset="0"/>
              </a:rPr>
              <a:t>controller’daki</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blog_category_link_remove</a:t>
            </a:r>
            <a:r>
              <a:rPr lang="tr-TR" sz="1600" dirty="0" smtClean="0">
                <a:latin typeface="Times New Roman" panose="02020603050405020304" pitchFamily="18" charset="0"/>
                <a:cs typeface="Times New Roman" panose="02020603050405020304" pitchFamily="18" charset="0"/>
              </a:rPr>
              <a:t> fonksiyonunda öncelikle formdan gelen </a:t>
            </a:r>
            <a:r>
              <a:rPr lang="tr-TR" sz="1600" dirty="0" err="1" smtClean="0">
                <a:latin typeface="Times New Roman" panose="02020603050405020304" pitchFamily="18" charset="0"/>
                <a:cs typeface="Times New Roman" panose="02020603050405020304" pitchFamily="18" charset="0"/>
              </a:rPr>
              <a:t>blogid</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değerleri alınmaktadır. Sonrasında ilgili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findByPk</a:t>
            </a:r>
            <a:r>
              <a:rPr lang="tr-TR" sz="1600" dirty="0" smtClean="0">
                <a:latin typeface="Times New Roman" panose="02020603050405020304" pitchFamily="18" charset="0"/>
                <a:cs typeface="Times New Roman" panose="02020603050405020304" pitchFamily="18" charset="0"/>
              </a:rPr>
              <a:t> ile nesne olarak elde edilmektedir. Nesne olarak elde edilirken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bilgisi de </a:t>
            </a:r>
            <a:r>
              <a:rPr lang="tr-TR" sz="1600" dirty="0" err="1" smtClean="0">
                <a:latin typeface="Times New Roman" panose="02020603050405020304" pitchFamily="18" charset="0"/>
                <a:cs typeface="Times New Roman" panose="02020603050405020304" pitchFamily="18" charset="0"/>
              </a:rPr>
              <a:t>include</a:t>
            </a:r>
            <a:r>
              <a:rPr lang="tr-TR" sz="1600" dirty="0" smtClean="0">
                <a:latin typeface="Times New Roman" panose="02020603050405020304" pitchFamily="18" charset="0"/>
                <a:cs typeface="Times New Roman" panose="02020603050405020304" pitchFamily="18" charset="0"/>
              </a:rPr>
              <a:t> edilmektedir.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Sonrasında </a:t>
            </a:r>
            <a:r>
              <a:rPr lang="tr-TR" sz="1600" dirty="0" err="1" smtClean="0">
                <a:latin typeface="Times New Roman" panose="02020603050405020304" pitchFamily="18" charset="0"/>
                <a:cs typeface="Times New Roman" panose="02020603050405020304" pitchFamily="18" charset="0"/>
              </a:rPr>
              <a:t>categoryid</a:t>
            </a:r>
            <a:r>
              <a:rPr lang="tr-TR" sz="1600" dirty="0" smtClean="0">
                <a:latin typeface="Times New Roman" panose="02020603050405020304" pitchFamily="18" charset="0"/>
                <a:cs typeface="Times New Roman" panose="02020603050405020304" pitchFamily="18" charset="0"/>
              </a:rPr>
              <a:t> vasıtasıyla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ile bağlantısı silinecek olan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nesne olarak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tanblosundan</a:t>
            </a:r>
            <a:r>
              <a:rPr lang="tr-TR" sz="1600" dirty="0" smtClean="0">
                <a:latin typeface="Times New Roman" panose="02020603050405020304" pitchFamily="18" charset="0"/>
                <a:cs typeface="Times New Roman" panose="02020603050405020304" pitchFamily="18" charset="0"/>
              </a:rPr>
              <a:t> elde edilmekte ve </a:t>
            </a:r>
            <a:r>
              <a:rPr lang="tr-TR" sz="1600" dirty="0" err="1" smtClean="0">
                <a:latin typeface="Times New Roman" panose="02020603050405020304" pitchFamily="18" charset="0"/>
                <a:cs typeface="Times New Roman" panose="02020603050405020304" pitchFamily="18" charset="0"/>
              </a:rPr>
              <a:t>blog.removeCategorires</a:t>
            </a:r>
            <a:r>
              <a:rPr lang="tr-TR" sz="1600" dirty="0" smtClean="0">
                <a:latin typeface="Times New Roman" panose="02020603050405020304" pitchFamily="18" charset="0"/>
                <a:cs typeface="Times New Roman" panose="02020603050405020304" pitchFamily="18" charset="0"/>
              </a:rPr>
              <a:t> ile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nesnesinden silinmektedir. Aslında silme işlemi üçüncü tablo olan </a:t>
            </a:r>
            <a:r>
              <a:rPr lang="tr-TR" sz="1600" dirty="0" err="1" smtClean="0">
                <a:latin typeface="Times New Roman" panose="02020603050405020304" pitchFamily="18" charset="0"/>
                <a:cs typeface="Times New Roman" panose="02020603050405020304" pitchFamily="18" charset="0"/>
              </a:rPr>
              <a:t>blogCategories</a:t>
            </a:r>
            <a:r>
              <a:rPr lang="tr-TR" sz="1600" dirty="0" smtClean="0">
                <a:latin typeface="Times New Roman" panose="02020603050405020304" pitchFamily="18" charset="0"/>
                <a:cs typeface="Times New Roman" panose="02020603050405020304" pitchFamily="18" charset="0"/>
              </a:rPr>
              <a:t> ilişki tablosundan silinmektedir.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46</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2996447" y="2827010"/>
            <a:ext cx="6058425" cy="327688"/>
          </a:xfrm>
          <a:prstGeom prst="rect">
            <a:avLst/>
          </a:prstGeom>
        </p:spPr>
      </p:pic>
      <p:pic>
        <p:nvPicPr>
          <p:cNvPr id="5" name="Resim 4"/>
          <p:cNvPicPr>
            <a:picLocks noChangeAspect="1"/>
          </p:cNvPicPr>
          <p:nvPr/>
        </p:nvPicPr>
        <p:blipFill>
          <a:blip r:embed="rId4"/>
          <a:stretch>
            <a:fillRect/>
          </a:stretch>
        </p:blipFill>
        <p:spPr>
          <a:xfrm>
            <a:off x="3452240" y="3256127"/>
            <a:ext cx="4724809" cy="3596952"/>
          </a:xfrm>
          <a:prstGeom prst="rect">
            <a:avLst/>
          </a:prstGeom>
        </p:spPr>
      </p:pic>
    </p:spTree>
    <p:extLst>
      <p:ext uri="{BB962C8B-B14F-4D97-AF65-F5344CB8AC3E}">
        <p14:creationId xmlns:p14="http://schemas.microsoft.com/office/powerpoint/2010/main" val="1508187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Many-To-Many</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Relations</a:t>
            </a:r>
            <a:r>
              <a:rPr lang="tr-TR" sz="1600" b="1" dirty="0" smtClean="0">
                <a:latin typeface="Times New Roman" panose="02020603050405020304" pitchFamily="18" charset="0"/>
                <a:cs typeface="Times New Roman" panose="02020603050405020304" pitchFamily="18" charset="0"/>
              </a:rPr>
              <a:t>-Web </a:t>
            </a:r>
            <a:r>
              <a:rPr lang="tr-TR" sz="1600" b="1" dirty="0" err="1" smtClean="0">
                <a:latin typeface="Times New Roman" panose="02020603050405020304" pitchFamily="18" charset="0"/>
                <a:cs typeface="Times New Roman" panose="02020603050405020304" pitchFamily="18" charset="0"/>
              </a:rPr>
              <a:t>Page</a:t>
            </a:r>
            <a:r>
              <a:rPr lang="tr-TR" sz="1600" b="1" dirty="0" smtClean="0">
                <a:latin typeface="Times New Roman" panose="02020603050405020304" pitchFamily="18" charset="0"/>
                <a:cs typeface="Times New Roman" panose="02020603050405020304" pitchFamily="18" charset="0"/>
              </a:rPr>
              <a:t> Üzerinde Uygulama</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Sequelize</a:t>
            </a:r>
            <a:r>
              <a:rPr lang="tr-TR" sz="1600" dirty="0" smtClean="0">
                <a:latin typeface="Times New Roman" panose="02020603050405020304" pitchFamily="18" charset="0"/>
                <a:cs typeface="Times New Roman" panose="02020603050405020304" pitchFamily="18" charset="0"/>
              </a:rPr>
              <a:t> ile istenirse normal </a:t>
            </a:r>
            <a:r>
              <a:rPr lang="tr-TR" sz="1600" dirty="0" err="1" smtClean="0">
                <a:latin typeface="Times New Roman" panose="02020603050405020304" pitchFamily="18" charset="0"/>
                <a:cs typeface="Times New Roman" panose="02020603050405020304" pitchFamily="18" charset="0"/>
              </a:rPr>
              <a:t>sql</a:t>
            </a:r>
            <a:r>
              <a:rPr lang="tr-TR" sz="1600" dirty="0" smtClean="0">
                <a:latin typeface="Times New Roman" panose="02020603050405020304" pitchFamily="18" charset="0"/>
                <a:cs typeface="Times New Roman" panose="02020603050405020304" pitchFamily="18" charset="0"/>
              </a:rPr>
              <a:t> sorguları da kullanılabilir. Buradaki tırnak işareti </a:t>
            </a:r>
            <a:r>
              <a:rPr lang="tr-TR" sz="1600" dirty="0" err="1" smtClean="0">
                <a:latin typeface="Times New Roman" panose="02020603050405020304" pitchFamily="18" charset="0"/>
                <a:cs typeface="Times New Roman" panose="02020603050405020304" pitchFamily="18" charset="0"/>
              </a:rPr>
              <a:t>Altgr</a:t>
            </a:r>
            <a:r>
              <a:rPr lang="tr-TR" sz="1600" dirty="0" smtClean="0">
                <a:latin typeface="Times New Roman" panose="02020603050405020304" pitchFamily="18" charset="0"/>
                <a:cs typeface="Times New Roman" panose="02020603050405020304" pitchFamily="18" charset="0"/>
              </a:rPr>
              <a:t>+; ile çıkartılabilir.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47</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(7_app_sequelize_relations_controller _</a:t>
            </a:r>
            <a:r>
              <a:rPr lang="tr-TR" sz="2400" b="1" dirty="0" err="1">
                <a:latin typeface="Times New Roman" panose="02020603050405020304" pitchFamily="18" charset="0"/>
                <a:cs typeface="Times New Roman" panose="02020603050405020304" pitchFamily="18" charset="0"/>
              </a:rPr>
              <a:t>manytomany</a:t>
            </a:r>
            <a:r>
              <a:rPr lang="tr-TR" sz="2400" b="1" dirty="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1681035" y="2095618"/>
            <a:ext cx="7971211" cy="4572396"/>
          </a:xfrm>
          <a:prstGeom prst="rect">
            <a:avLst/>
          </a:prstGeom>
        </p:spPr>
      </p:pic>
      <p:pic>
        <p:nvPicPr>
          <p:cNvPr id="6" name="Resim 5"/>
          <p:cNvPicPr>
            <a:picLocks noChangeAspect="1"/>
          </p:cNvPicPr>
          <p:nvPr/>
        </p:nvPicPr>
        <p:blipFill>
          <a:blip r:embed="rId4"/>
          <a:stretch>
            <a:fillRect/>
          </a:stretch>
        </p:blipFill>
        <p:spPr>
          <a:xfrm>
            <a:off x="1681035" y="1691045"/>
            <a:ext cx="3101609" cy="236240"/>
          </a:xfrm>
          <a:prstGeom prst="rect">
            <a:avLst/>
          </a:prstGeom>
        </p:spPr>
      </p:pic>
    </p:spTree>
    <p:extLst>
      <p:ext uri="{BB962C8B-B14F-4D97-AF65-F5344CB8AC3E}">
        <p14:creationId xmlns:p14="http://schemas.microsoft.com/office/powerpoint/2010/main" val="22881673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a:t>
            </a:r>
          </a:p>
          <a:p>
            <a:pPr marL="285750" indent="-285750" algn="just">
              <a:buFont typeface="Arial" panose="020B0604020202020204" pitchFamily="34" charset="0"/>
              <a:buChar char="•"/>
            </a:pPr>
            <a:r>
              <a:rPr lang="tr-TR" sz="1600" b="1" dirty="0">
                <a:latin typeface="Times New Roman" panose="02020603050405020304" pitchFamily="18" charset="0"/>
                <a:cs typeface="Times New Roman" panose="02020603050405020304" pitchFamily="18" charset="0"/>
              </a:rPr>
              <a:t>SEO (</a:t>
            </a:r>
            <a:r>
              <a:rPr lang="tr-TR" sz="1600" b="1" dirty="0" err="1">
                <a:latin typeface="Times New Roman" panose="02020603050405020304" pitchFamily="18" charset="0"/>
                <a:cs typeface="Times New Roman" panose="02020603050405020304" pitchFamily="18" charset="0"/>
              </a:rPr>
              <a:t>Search</a:t>
            </a:r>
            <a:r>
              <a:rPr lang="tr-TR" sz="1600" b="1" dirty="0">
                <a:latin typeface="Times New Roman" panose="02020603050405020304" pitchFamily="18" charset="0"/>
                <a:cs typeface="Times New Roman" panose="02020603050405020304" pitchFamily="18" charset="0"/>
              </a:rPr>
              <a:t> Engine </a:t>
            </a:r>
            <a:r>
              <a:rPr lang="tr-TR" sz="1600" b="1" dirty="0" err="1">
                <a:latin typeface="Times New Roman" panose="02020603050405020304" pitchFamily="18" charset="0"/>
                <a:cs typeface="Times New Roman" panose="02020603050405020304" pitchFamily="18" charset="0"/>
              </a:rPr>
              <a:t>Optimization</a:t>
            </a:r>
            <a:r>
              <a:rPr lang="tr-TR" sz="1600" b="1" dirty="0">
                <a:latin typeface="Times New Roman" panose="02020603050405020304" pitchFamily="18" charset="0"/>
                <a:cs typeface="Times New Roman" panose="02020603050405020304" pitchFamily="18" charset="0"/>
              </a:rPr>
              <a:t>):</a:t>
            </a:r>
            <a:r>
              <a:rPr lang="tr-TR" sz="1600" dirty="0" smtClean="0">
                <a:latin typeface="Times New Roman" panose="02020603050405020304" pitchFamily="18" charset="0"/>
                <a:cs typeface="Times New Roman" panose="02020603050405020304" pitchFamily="18" charset="0"/>
              </a:rPr>
              <a:t>Arama </a:t>
            </a:r>
            <a:r>
              <a:rPr lang="tr-TR" sz="1600" dirty="0">
                <a:latin typeface="Times New Roman" panose="02020603050405020304" pitchFamily="18" charset="0"/>
                <a:cs typeface="Times New Roman" panose="02020603050405020304" pitchFamily="18" charset="0"/>
              </a:rPr>
              <a:t>motoru optimizasyonu yani SEO ile amaç web sitesinin değerini artırarak arama motorunda daha üst sıralara çıkması ve dolayısı ile site ziyaretçi sayısının artırılmasıdır. Bu da web sitelerinin arama motorlarının kriterlerine uygun hale getirilmesi ile mümkün olur</a:t>
            </a:r>
            <a:r>
              <a:rPr lang="tr-TR" sz="16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Bunun için uygulamada </a:t>
            </a:r>
            <a:r>
              <a:rPr lang="tr-TR" sz="1600" b="1" dirty="0" err="1" smtClean="0">
                <a:latin typeface="Times New Roman" panose="02020603050405020304" pitchFamily="18" charset="0"/>
                <a:cs typeface="Times New Roman" panose="02020603050405020304" pitchFamily="18" charset="0"/>
              </a:rPr>
              <a:t>Slugify</a:t>
            </a:r>
            <a:r>
              <a:rPr lang="tr-TR" sz="1600" b="1" dirty="0" smtClean="0">
                <a:latin typeface="Times New Roman" panose="02020603050405020304" pitchFamily="18" charset="0"/>
                <a:cs typeface="Times New Roman" panose="02020603050405020304" pitchFamily="18" charset="0"/>
              </a:rPr>
              <a:t> Kütüphanesini kullanacağız.</a:t>
            </a: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3"/>
              </a:rPr>
              <a:t>https://</a:t>
            </a:r>
            <a:r>
              <a:rPr lang="tr-TR" sz="1600" dirty="0" smtClean="0">
                <a:latin typeface="Times New Roman" panose="02020603050405020304" pitchFamily="18" charset="0"/>
                <a:cs typeface="Times New Roman" panose="02020603050405020304" pitchFamily="18" charset="0"/>
                <a:hlinkClick r:id="rId3"/>
              </a:rPr>
              <a:t>www.npmjs.com/package/slugify</a:t>
            </a:r>
            <a:endParaRPr lang="tr-TR"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4"/>
              </a:rPr>
              <a:t>https://</a:t>
            </a:r>
            <a:r>
              <a:rPr lang="tr-TR" sz="1600" dirty="0" smtClean="0">
                <a:latin typeface="Times New Roman" panose="02020603050405020304" pitchFamily="18" charset="0"/>
                <a:cs typeface="Times New Roman" panose="02020603050405020304" pitchFamily="18" charset="0"/>
                <a:hlinkClick r:id="rId4"/>
              </a:rPr>
              <a:t>github.com/sindresorhus/slugify</a:t>
            </a:r>
            <a:endParaRPr lang="tr-TR"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Kurulum</a:t>
            </a:r>
          </a:p>
          <a:p>
            <a:pPr algn="ctr"/>
            <a:r>
              <a:rPr lang="tr-TR" sz="1600" b="1" dirty="0" err="1">
                <a:latin typeface="Times New Roman" panose="02020603050405020304" pitchFamily="18" charset="0"/>
                <a:cs typeface="Times New Roman" panose="02020603050405020304" pitchFamily="18" charset="0"/>
              </a:rPr>
              <a:t>npm</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install</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slugify</a:t>
            </a:r>
            <a:endParaRPr lang="tr-TR" sz="16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48</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(8_app_sequelize_relations_controller _</a:t>
            </a:r>
            <a:r>
              <a:rPr lang="tr-TR" sz="2400" b="1" dirty="0" err="1" smtClean="0">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94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daha çok </a:t>
            </a:r>
            <a:r>
              <a:rPr lang="tr-TR" sz="1600" dirty="0" err="1" smtClean="0">
                <a:latin typeface="Times New Roman" panose="02020603050405020304" pitchFamily="18" charset="0"/>
                <a:cs typeface="Times New Roman" panose="02020603050405020304" pitchFamily="18" charset="0"/>
              </a:rPr>
              <a:t>kulanıcı</a:t>
            </a:r>
            <a:r>
              <a:rPr lang="tr-TR" sz="1600" dirty="0" smtClean="0">
                <a:latin typeface="Times New Roman" panose="02020603050405020304" pitchFamily="18" charset="0"/>
                <a:cs typeface="Times New Roman" panose="02020603050405020304" pitchFamily="18" charset="0"/>
              </a:rPr>
              <a:t> sayfaları için gereklidir. Örneğin aşağıdaki linklerde </a:t>
            </a:r>
            <a:r>
              <a:rPr lang="tr-TR" sz="1600" dirty="0" err="1" smtClean="0">
                <a:latin typeface="Times New Roman" panose="02020603050405020304" pitchFamily="18" charset="0"/>
                <a:cs typeface="Times New Roman" panose="02020603050405020304" pitchFamily="18" charset="0"/>
              </a:rPr>
              <a:t>id’lerin</a:t>
            </a:r>
            <a:r>
              <a:rPr lang="tr-TR" sz="1600" dirty="0" smtClean="0">
                <a:latin typeface="Times New Roman" panose="02020603050405020304" pitchFamily="18" charset="0"/>
                <a:cs typeface="Times New Roman" panose="02020603050405020304" pitchFamily="18" charset="0"/>
              </a:rPr>
              <a:t> görünmesi yerine gidilecek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başlıklarının ya da kategori isimlerinin görünmesi daha güvenli ve uygun olacaktır.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Bunun için başlık ve kategori isimlerinin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formatına dönüştürülerek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olarak </a:t>
            </a:r>
            <a:r>
              <a:rPr lang="tr-TR" sz="1600" dirty="0" err="1" smtClean="0">
                <a:latin typeface="Times New Roman" panose="02020603050405020304" pitchFamily="18" charset="0"/>
                <a:cs typeface="Times New Roman" panose="02020603050405020304" pitchFamily="18" charset="0"/>
              </a:rPr>
              <a:t>veritabanına</a:t>
            </a:r>
            <a:r>
              <a:rPr lang="tr-TR" sz="1600" dirty="0" smtClean="0">
                <a:latin typeface="Times New Roman" panose="02020603050405020304" pitchFamily="18" charset="0"/>
                <a:cs typeface="Times New Roman" panose="02020603050405020304" pitchFamily="18" charset="0"/>
              </a:rPr>
              <a:t> yazılması gerekmektedir. </a:t>
            </a:r>
            <a:r>
              <a:rPr lang="tr-TR" sz="1600" b="1"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bu dönüştürme işlemini başarılı bir şekilde yapmaktadır.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49</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3320938" y="2440138"/>
            <a:ext cx="4846740" cy="1585097"/>
          </a:xfrm>
          <a:prstGeom prst="rect">
            <a:avLst/>
          </a:prstGeom>
        </p:spPr>
      </p:pic>
      <p:pic>
        <p:nvPicPr>
          <p:cNvPr id="3" name="Resim 2"/>
          <p:cNvPicPr>
            <a:picLocks noChangeAspect="1"/>
          </p:cNvPicPr>
          <p:nvPr/>
        </p:nvPicPr>
        <p:blipFill>
          <a:blip r:embed="rId4"/>
          <a:stretch>
            <a:fillRect/>
          </a:stretch>
        </p:blipFill>
        <p:spPr>
          <a:xfrm>
            <a:off x="2099281" y="4025235"/>
            <a:ext cx="6755471" cy="2772000"/>
          </a:xfrm>
          <a:prstGeom prst="rect">
            <a:avLst/>
          </a:prstGeom>
        </p:spPr>
      </p:pic>
    </p:spTree>
    <p:extLst>
      <p:ext uri="{BB962C8B-B14F-4D97-AF65-F5344CB8AC3E}">
        <p14:creationId xmlns:p14="http://schemas.microsoft.com/office/powerpoint/2010/main" val="600002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10970808" cy="5253160"/>
          </a:xfrm>
        </p:spPr>
        <p:txBody>
          <a:bodyPr rtlCol="0">
            <a:normAutofit/>
          </a:bodyPr>
          <a:lstStyle/>
          <a:p>
            <a:pPr algn="ctr"/>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endParaRPr lang="tr-TR" sz="2400" b="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endParaRPr lang="tr-TR" sz="28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559708" y="1834824"/>
            <a:ext cx="10351545" cy="4318668"/>
          </a:xfrm>
          <a:prstGeom prst="rect">
            <a:avLst/>
          </a:prstGeom>
        </p:spPr>
      </p:pic>
    </p:spTree>
    <p:extLst>
      <p:ext uri="{BB962C8B-B14F-4D97-AF65-F5344CB8AC3E}">
        <p14:creationId xmlns:p14="http://schemas.microsoft.com/office/powerpoint/2010/main" val="40273033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daha çok </a:t>
            </a:r>
            <a:r>
              <a:rPr lang="tr-TR" sz="1600" dirty="0" err="1" smtClean="0">
                <a:latin typeface="Times New Roman" panose="02020603050405020304" pitchFamily="18" charset="0"/>
                <a:cs typeface="Times New Roman" panose="02020603050405020304" pitchFamily="18" charset="0"/>
              </a:rPr>
              <a:t>kulanıcı</a:t>
            </a:r>
            <a:r>
              <a:rPr lang="tr-TR" sz="1600" dirty="0" smtClean="0">
                <a:latin typeface="Times New Roman" panose="02020603050405020304" pitchFamily="18" charset="0"/>
                <a:cs typeface="Times New Roman" panose="02020603050405020304" pitchFamily="18" charset="0"/>
              </a:rPr>
              <a:t> sayfaları için gereklidir. Örneğin aşağıdaki linklerde </a:t>
            </a:r>
            <a:r>
              <a:rPr lang="tr-TR" sz="1600" dirty="0" err="1" smtClean="0">
                <a:latin typeface="Times New Roman" panose="02020603050405020304" pitchFamily="18" charset="0"/>
                <a:cs typeface="Times New Roman" panose="02020603050405020304" pitchFamily="18" charset="0"/>
              </a:rPr>
              <a:t>id’lerin</a:t>
            </a:r>
            <a:r>
              <a:rPr lang="tr-TR" sz="1600" dirty="0" smtClean="0">
                <a:latin typeface="Times New Roman" panose="02020603050405020304" pitchFamily="18" charset="0"/>
                <a:cs typeface="Times New Roman" panose="02020603050405020304" pitchFamily="18" charset="0"/>
              </a:rPr>
              <a:t> görünmesi yerine gidilecek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başlıklarının ya da kategori isimlerinin görünmesi daha güvenli ve uygun olacaktır.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Bunun için başlık ve kategori isimlerinin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formatına dönüştürülerek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olarak </a:t>
            </a:r>
            <a:r>
              <a:rPr lang="tr-TR" sz="1600" dirty="0" err="1" smtClean="0">
                <a:latin typeface="Times New Roman" panose="02020603050405020304" pitchFamily="18" charset="0"/>
                <a:cs typeface="Times New Roman" panose="02020603050405020304" pitchFamily="18" charset="0"/>
              </a:rPr>
              <a:t>veritabanına</a:t>
            </a:r>
            <a:r>
              <a:rPr lang="tr-TR" sz="1600" dirty="0" smtClean="0">
                <a:latin typeface="Times New Roman" panose="02020603050405020304" pitchFamily="18" charset="0"/>
                <a:cs typeface="Times New Roman" panose="02020603050405020304" pitchFamily="18" charset="0"/>
              </a:rPr>
              <a:t> yazılması gerekmektedir. </a:t>
            </a:r>
            <a:r>
              <a:rPr lang="tr-TR" sz="1600" b="1"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bu dönüştürme işlemini başarılı bir şekilde yapmaktadır.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50</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3320938" y="2659946"/>
            <a:ext cx="4846740" cy="1585097"/>
          </a:xfrm>
          <a:prstGeom prst="rect">
            <a:avLst/>
          </a:prstGeom>
        </p:spPr>
      </p:pic>
      <p:pic>
        <p:nvPicPr>
          <p:cNvPr id="3" name="Resim 2"/>
          <p:cNvPicPr>
            <a:picLocks noChangeAspect="1"/>
          </p:cNvPicPr>
          <p:nvPr/>
        </p:nvPicPr>
        <p:blipFill>
          <a:blip r:embed="rId4"/>
          <a:stretch>
            <a:fillRect/>
          </a:stretch>
        </p:blipFill>
        <p:spPr>
          <a:xfrm>
            <a:off x="2099281" y="4025235"/>
            <a:ext cx="6755471" cy="2772000"/>
          </a:xfrm>
          <a:prstGeom prst="rect">
            <a:avLst/>
          </a:prstGeom>
        </p:spPr>
      </p:pic>
    </p:spTree>
    <p:extLst>
      <p:ext uri="{BB962C8B-B14F-4D97-AF65-F5344CB8AC3E}">
        <p14:creationId xmlns:p14="http://schemas.microsoft.com/office/powerpoint/2010/main" val="31139845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Burada asıl olan mantık sayfada istekte bulunurken </a:t>
            </a:r>
            <a:r>
              <a:rPr lang="tr-TR" sz="1600" dirty="0" err="1" smtClean="0">
                <a:latin typeface="Times New Roman" panose="02020603050405020304" pitchFamily="18" charset="0"/>
                <a:cs typeface="Times New Roman" panose="02020603050405020304" pitchFamily="18" charset="0"/>
              </a:rPr>
              <a:t>route’da</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paramatre</a:t>
            </a:r>
            <a:r>
              <a:rPr lang="tr-TR" sz="1600" dirty="0" smtClean="0">
                <a:latin typeface="Times New Roman" panose="02020603050405020304" pitchFamily="18" charset="0"/>
                <a:cs typeface="Times New Roman" panose="02020603050405020304" pitchFamily="18" charset="0"/>
              </a:rPr>
              <a:t> olarak </a:t>
            </a:r>
            <a:r>
              <a:rPr lang="tr-TR" sz="1600"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ile dönüştürülüp </a:t>
            </a:r>
            <a:r>
              <a:rPr lang="tr-TR" sz="1600" dirty="0" err="1" smtClean="0">
                <a:latin typeface="Times New Roman" panose="02020603050405020304" pitchFamily="18" charset="0"/>
                <a:cs typeface="Times New Roman" panose="02020603050405020304" pitchFamily="18" charset="0"/>
              </a:rPr>
              <a:t>veritabanına</a:t>
            </a:r>
            <a:r>
              <a:rPr lang="tr-TR" sz="1600" dirty="0" smtClean="0">
                <a:latin typeface="Times New Roman" panose="02020603050405020304" pitchFamily="18" charset="0"/>
                <a:cs typeface="Times New Roman" panose="02020603050405020304" pitchFamily="18" charset="0"/>
              </a:rPr>
              <a:t> yazılan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parametresini kullanmaktadır. Bu nedenle her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ve kategori kaydı için </a:t>
            </a:r>
            <a:r>
              <a:rPr lang="tr-TR" sz="1600"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ile dönüştürülmüş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 de hem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tablolarına yazılmalıdır. </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Ayrıca kullanıcı sayfası için oluşturulan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ve kategori linklerinde önceden gönderilen </a:t>
            </a:r>
            <a:r>
              <a:rPr lang="tr-TR" sz="1600" dirty="0" err="1" smtClean="0">
                <a:latin typeface="Times New Roman" panose="02020603050405020304" pitchFamily="18" charset="0"/>
                <a:cs typeface="Times New Roman" panose="02020603050405020304" pitchFamily="18" charset="0"/>
              </a:rPr>
              <a:t>id</a:t>
            </a:r>
            <a:r>
              <a:rPr lang="tr-TR" sz="1600" dirty="0" smtClean="0">
                <a:latin typeface="Times New Roman" panose="02020603050405020304" pitchFamily="18" charset="0"/>
                <a:cs typeface="Times New Roman" panose="02020603050405020304" pitchFamily="18" charset="0"/>
              </a:rPr>
              <a:t> bilgisi yerine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 gönderilmelidir.</a:t>
            </a:r>
          </a:p>
          <a:p>
            <a:pPr marL="285750" indent="-285750" algn="just">
              <a:buFont typeface="Arial" panose="020B0604020202020204" pitchFamily="34" charset="0"/>
              <a:buChar char="•"/>
            </a:pPr>
            <a:endParaRPr lang="tr-TR"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hlinkClick r:id="rId3"/>
              </a:rPr>
              <a:t>http://</a:t>
            </a:r>
            <a:r>
              <a:rPr lang="tr-TR" sz="1600" dirty="0" smtClean="0">
                <a:latin typeface="Times New Roman" panose="02020603050405020304" pitchFamily="18" charset="0"/>
                <a:cs typeface="Times New Roman" panose="02020603050405020304" pitchFamily="18" charset="0"/>
                <a:hlinkClick r:id="rId3"/>
              </a:rPr>
              <a:t>localhost:3000/blogs/category/1</a:t>
            </a:r>
            <a:r>
              <a:rPr lang="tr-TR" sz="1600" dirty="0" smtClean="0">
                <a:latin typeface="Times New Roman" panose="02020603050405020304" pitchFamily="18" charset="0"/>
                <a:cs typeface="Times New Roman" panose="02020603050405020304" pitchFamily="18" charset="0"/>
              </a:rPr>
              <a:t> isteği aşağıdaki şekle dönüşmektedir.</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hlinkClick r:id="rId4"/>
              </a:rPr>
              <a:t>http</a:t>
            </a:r>
            <a:r>
              <a:rPr lang="tr-TR" sz="1600" dirty="0">
                <a:latin typeface="Times New Roman" panose="02020603050405020304" pitchFamily="18" charset="0"/>
                <a:cs typeface="Times New Roman" panose="02020603050405020304" pitchFamily="18" charset="0"/>
                <a:hlinkClick r:id="rId4"/>
              </a:rPr>
              <a:t>://</a:t>
            </a:r>
            <a:r>
              <a:rPr lang="tr-TR" sz="1600" dirty="0" smtClean="0">
                <a:latin typeface="Times New Roman" panose="02020603050405020304" pitchFamily="18" charset="0"/>
                <a:cs typeface="Times New Roman" panose="02020603050405020304" pitchFamily="18" charset="0"/>
                <a:hlinkClick r:id="rId4"/>
              </a:rPr>
              <a:t>localhost:3000/blogs/category/web-gelistirme</a:t>
            </a:r>
            <a:endParaRPr lang="tr-TR"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Yani sonuç olarak ilgili kategori ve </a:t>
            </a:r>
            <a:r>
              <a:rPr lang="tr-TR" sz="1600" dirty="0" err="1" smtClean="0">
                <a:latin typeface="Times New Roman" panose="02020603050405020304" pitchFamily="18" charset="0"/>
                <a:cs typeface="Times New Roman" panose="02020603050405020304" pitchFamily="18" charset="0"/>
              </a:rPr>
              <a:t>blog’lar</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id’ler</a:t>
            </a:r>
            <a:r>
              <a:rPr lang="tr-TR" sz="1600" dirty="0" smtClean="0">
                <a:latin typeface="Times New Roman" panose="02020603050405020304" pitchFamily="18" charset="0"/>
                <a:cs typeface="Times New Roman" panose="02020603050405020304" pitchFamily="18" charset="0"/>
              </a:rPr>
              <a:t> üzerinden değil sayfaya gelen bu </a:t>
            </a:r>
            <a:r>
              <a:rPr lang="tr-TR" sz="1600"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url’ler</a:t>
            </a:r>
            <a:r>
              <a:rPr lang="tr-TR" sz="1600" dirty="0" smtClean="0">
                <a:latin typeface="Times New Roman" panose="02020603050405020304" pitchFamily="18" charset="0"/>
                <a:cs typeface="Times New Roman" panose="02020603050405020304" pitchFamily="18" charset="0"/>
              </a:rPr>
              <a:t> üzerinden sorgulanmaktadır.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51</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0787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Config.js’de</a:t>
            </a:r>
            <a:r>
              <a:rPr lang="tr-TR" sz="1600" dirty="0" smtClean="0">
                <a:latin typeface="Times New Roman" panose="02020603050405020304" pitchFamily="18" charset="0"/>
                <a:cs typeface="Times New Roman" panose="02020603050405020304" pitchFamily="18" charset="0"/>
              </a:rPr>
              <a:t> veri tabanı ismini değiştirin. </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Helpers</a:t>
            </a:r>
            <a:r>
              <a:rPr lang="tr-TR" sz="1600" dirty="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slugfield.js dosyasını oluşturun ve içeriğini aşağıdaki gibi düzenleyin.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52</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1322651" y="2270998"/>
            <a:ext cx="7819558" cy="3354955"/>
          </a:xfrm>
          <a:prstGeom prst="rect">
            <a:avLst/>
          </a:prstGeom>
        </p:spPr>
      </p:pic>
      <p:pic>
        <p:nvPicPr>
          <p:cNvPr id="3" name="Resim 2"/>
          <p:cNvPicPr>
            <a:picLocks noChangeAspect="1"/>
          </p:cNvPicPr>
          <p:nvPr/>
        </p:nvPicPr>
        <p:blipFill>
          <a:blip r:embed="rId4"/>
          <a:stretch>
            <a:fillRect/>
          </a:stretch>
        </p:blipFill>
        <p:spPr>
          <a:xfrm>
            <a:off x="3997158" y="1358929"/>
            <a:ext cx="2720576" cy="228620"/>
          </a:xfrm>
          <a:prstGeom prst="rect">
            <a:avLst/>
          </a:prstGeom>
        </p:spPr>
      </p:pic>
    </p:spTree>
    <p:extLst>
      <p:ext uri="{BB962C8B-B14F-4D97-AF65-F5344CB8AC3E}">
        <p14:creationId xmlns:p14="http://schemas.microsoft.com/office/powerpoint/2010/main" val="5045985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marL="285750" indent="-285750" algn="just">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Model/blog.js ve category.js </a:t>
            </a:r>
            <a:r>
              <a:rPr lang="tr-TR" sz="1600" dirty="0" smtClean="0">
                <a:latin typeface="Times New Roman" panose="02020603050405020304" pitchFamily="18" charset="0"/>
                <a:cs typeface="Times New Roman" panose="02020603050405020304" pitchFamily="18" charset="0"/>
              </a:rPr>
              <a:t>dosyalarında </a:t>
            </a:r>
            <a:r>
              <a:rPr lang="tr-TR" sz="1600" dirty="0" err="1" smtClean="0">
                <a:latin typeface="Times New Roman" panose="02020603050405020304" pitchFamily="18" charset="0"/>
                <a:cs typeface="Times New Roman" panose="02020603050405020304" pitchFamily="18" charset="0"/>
              </a:rPr>
              <a:t>table</a:t>
            </a:r>
            <a:r>
              <a:rPr lang="tr-TR" sz="1600" dirty="0" smtClean="0">
                <a:latin typeface="Times New Roman" panose="02020603050405020304" pitchFamily="18" charset="0"/>
                <a:cs typeface="Times New Roman" panose="02020603050405020304" pitchFamily="18" charset="0"/>
              </a:rPr>
              <a:t> tanımlarına </a:t>
            </a:r>
            <a:r>
              <a:rPr lang="tr-TR" sz="1600" b="1"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field’ını</a:t>
            </a:r>
            <a:r>
              <a:rPr lang="tr-TR" sz="1600" dirty="0" smtClean="0">
                <a:latin typeface="Times New Roman" panose="02020603050405020304" pitchFamily="18" charset="0"/>
                <a:cs typeface="Times New Roman" panose="02020603050405020304" pitchFamily="18" charset="0"/>
              </a:rPr>
              <a:t> ekleyin.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1062851" y="2229918"/>
            <a:ext cx="3752690" cy="2825659"/>
          </a:xfrm>
          <a:prstGeom prst="rect">
            <a:avLst/>
          </a:prstGeom>
        </p:spPr>
      </p:pic>
      <p:pic>
        <p:nvPicPr>
          <p:cNvPr id="6" name="Resim 5"/>
          <p:cNvPicPr>
            <a:picLocks noChangeAspect="1"/>
          </p:cNvPicPr>
          <p:nvPr/>
        </p:nvPicPr>
        <p:blipFill>
          <a:blip r:embed="rId4"/>
          <a:stretch>
            <a:fillRect/>
          </a:stretch>
        </p:blipFill>
        <p:spPr>
          <a:xfrm>
            <a:off x="5363146" y="2229918"/>
            <a:ext cx="3734124" cy="2880610"/>
          </a:xfrm>
          <a:prstGeom prst="rect">
            <a:avLst/>
          </a:prstGeom>
        </p:spPr>
      </p:pic>
    </p:spTree>
    <p:extLst>
      <p:ext uri="{BB962C8B-B14F-4D97-AF65-F5344CB8AC3E}">
        <p14:creationId xmlns:p14="http://schemas.microsoft.com/office/powerpoint/2010/main" val="21654800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marL="285750" indent="-285750" algn="just">
              <a:buFont typeface="Arial" panose="020B0604020202020204" pitchFamily="34" charset="0"/>
              <a:buChar char="•"/>
            </a:pPr>
            <a:r>
              <a:rPr lang="tr-TR" sz="1600" b="1" dirty="0" smtClean="0">
                <a:latin typeface="Times New Roman" panose="02020603050405020304" pitchFamily="18" charset="0"/>
                <a:cs typeface="Times New Roman" panose="02020603050405020304" pitchFamily="18" charset="0"/>
              </a:rPr>
              <a:t>Model/dummy-data.js </a:t>
            </a:r>
            <a:r>
              <a:rPr lang="tr-TR" sz="1600" dirty="0" smtClean="0">
                <a:latin typeface="Times New Roman" panose="02020603050405020304" pitchFamily="18" charset="0"/>
                <a:cs typeface="Times New Roman" panose="02020603050405020304" pitchFamily="18" charset="0"/>
              </a:rPr>
              <a:t>dosyasında eklenen örnek kayıtlara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 de ekleyin.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550533" y="1936935"/>
            <a:ext cx="4613487" cy="261141"/>
          </a:xfrm>
          <a:prstGeom prst="rect">
            <a:avLst/>
          </a:prstGeom>
        </p:spPr>
      </p:pic>
      <p:pic>
        <p:nvPicPr>
          <p:cNvPr id="3" name="Resim 2"/>
          <p:cNvPicPr>
            <a:picLocks noChangeAspect="1"/>
          </p:cNvPicPr>
          <p:nvPr/>
        </p:nvPicPr>
        <p:blipFill>
          <a:blip r:embed="rId4"/>
          <a:stretch>
            <a:fillRect/>
          </a:stretch>
        </p:blipFill>
        <p:spPr>
          <a:xfrm>
            <a:off x="7242996" y="1355119"/>
            <a:ext cx="2819667" cy="271458"/>
          </a:xfrm>
          <a:prstGeom prst="rect">
            <a:avLst/>
          </a:prstGeom>
        </p:spPr>
      </p:pic>
      <p:pic>
        <p:nvPicPr>
          <p:cNvPr id="7" name="Resim 6"/>
          <p:cNvPicPr>
            <a:picLocks noChangeAspect="1"/>
          </p:cNvPicPr>
          <p:nvPr/>
        </p:nvPicPr>
        <p:blipFill>
          <a:blip r:embed="rId5"/>
          <a:stretch>
            <a:fillRect/>
          </a:stretch>
        </p:blipFill>
        <p:spPr>
          <a:xfrm>
            <a:off x="5322724" y="2443337"/>
            <a:ext cx="4968671" cy="1333616"/>
          </a:xfrm>
          <a:prstGeom prst="rect">
            <a:avLst/>
          </a:prstGeom>
        </p:spPr>
      </p:pic>
      <p:pic>
        <p:nvPicPr>
          <p:cNvPr id="8" name="Resim 7"/>
          <p:cNvPicPr>
            <a:picLocks noChangeAspect="1"/>
          </p:cNvPicPr>
          <p:nvPr/>
        </p:nvPicPr>
        <p:blipFill>
          <a:blip r:embed="rId6"/>
          <a:stretch>
            <a:fillRect/>
          </a:stretch>
        </p:blipFill>
        <p:spPr>
          <a:xfrm>
            <a:off x="883183" y="2373498"/>
            <a:ext cx="3520745" cy="3604572"/>
          </a:xfrm>
          <a:prstGeom prst="rect">
            <a:avLst/>
          </a:prstGeom>
        </p:spPr>
      </p:pic>
      <p:pic>
        <p:nvPicPr>
          <p:cNvPr id="12" name="Resim 11"/>
          <p:cNvPicPr>
            <a:picLocks noChangeAspect="1"/>
          </p:cNvPicPr>
          <p:nvPr/>
        </p:nvPicPr>
        <p:blipFill>
          <a:blip r:embed="rId7"/>
          <a:stretch>
            <a:fillRect/>
          </a:stretch>
        </p:blipFill>
        <p:spPr>
          <a:xfrm>
            <a:off x="4898365" y="4202456"/>
            <a:ext cx="2834886" cy="1775614"/>
          </a:xfrm>
          <a:prstGeom prst="rect">
            <a:avLst/>
          </a:prstGeom>
        </p:spPr>
      </p:pic>
      <p:pic>
        <p:nvPicPr>
          <p:cNvPr id="13" name="Resim 12"/>
          <p:cNvPicPr>
            <a:picLocks noChangeAspect="1"/>
          </p:cNvPicPr>
          <p:nvPr/>
        </p:nvPicPr>
        <p:blipFill>
          <a:blip r:embed="rId8"/>
          <a:stretch>
            <a:fillRect/>
          </a:stretch>
        </p:blipFill>
        <p:spPr>
          <a:xfrm>
            <a:off x="8244795" y="4085099"/>
            <a:ext cx="2453853" cy="1524132"/>
          </a:xfrm>
          <a:prstGeom prst="rect">
            <a:avLst/>
          </a:prstGeom>
        </p:spPr>
      </p:pic>
    </p:spTree>
    <p:extLst>
      <p:ext uri="{BB962C8B-B14F-4D97-AF65-F5344CB8AC3E}">
        <p14:creationId xmlns:p14="http://schemas.microsoft.com/office/powerpoint/2010/main" val="25675097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marL="285750" indent="-28575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Routes</a:t>
            </a:r>
            <a:r>
              <a:rPr lang="tr-TR" sz="1600" b="1" dirty="0" smtClean="0">
                <a:latin typeface="Times New Roman" panose="02020603050405020304" pitchFamily="18" charset="0"/>
                <a:cs typeface="Times New Roman" panose="02020603050405020304" pitchFamily="18" charset="0"/>
              </a:rPr>
              <a:t>/user2.js </a:t>
            </a:r>
            <a:r>
              <a:rPr lang="tr-TR" sz="1600" dirty="0" smtClean="0">
                <a:latin typeface="Times New Roman" panose="02020603050405020304" pitchFamily="18" charset="0"/>
                <a:cs typeface="Times New Roman" panose="02020603050405020304" pitchFamily="18" charset="0"/>
              </a:rPr>
              <a:t>dosyasında </a:t>
            </a:r>
            <a:r>
              <a:rPr lang="tr-TR" sz="1600" dirty="0" err="1" smtClean="0">
                <a:latin typeface="Times New Roman" panose="02020603050405020304" pitchFamily="18" charset="0"/>
                <a:cs typeface="Times New Roman" panose="02020603050405020304" pitchFamily="18" charset="0"/>
              </a:rPr>
              <a:t>route’larda</a:t>
            </a:r>
            <a:r>
              <a:rPr lang="tr-TR" sz="1600" dirty="0" smtClean="0">
                <a:latin typeface="Times New Roman" panose="02020603050405020304" pitchFamily="18" charset="0"/>
                <a:cs typeface="Times New Roman" panose="02020603050405020304" pitchFamily="18" charset="0"/>
              </a:rPr>
              <a:t> gönderilen </a:t>
            </a:r>
            <a:r>
              <a:rPr lang="tr-TR" sz="1600" b="1" dirty="0" err="1" smtClean="0">
                <a:latin typeface="Times New Roman" panose="02020603050405020304" pitchFamily="18" charset="0"/>
                <a:cs typeface="Times New Roman" panose="02020603050405020304" pitchFamily="18" charset="0"/>
              </a:rPr>
              <a:t>id</a:t>
            </a:r>
            <a:r>
              <a:rPr lang="tr-TR" sz="1600" dirty="0" smtClean="0">
                <a:latin typeface="Times New Roman" panose="02020603050405020304" pitchFamily="18" charset="0"/>
                <a:cs typeface="Times New Roman" panose="02020603050405020304" pitchFamily="18" charset="0"/>
              </a:rPr>
              <a:t>  parametrelerini </a:t>
            </a:r>
            <a:r>
              <a:rPr lang="tr-TR" sz="1600" b="1" dirty="0" err="1" smtClean="0">
                <a:latin typeface="Times New Roman" panose="02020603050405020304" pitchFamily="18" charset="0"/>
                <a:cs typeface="Times New Roman" panose="02020603050405020304" pitchFamily="18" charset="0"/>
              </a:rPr>
              <a:t>slug</a:t>
            </a:r>
            <a:r>
              <a:rPr lang="tr-TR" sz="1600" dirty="0" smtClean="0">
                <a:latin typeface="Times New Roman" panose="02020603050405020304" pitchFamily="18" charset="0"/>
                <a:cs typeface="Times New Roman" panose="02020603050405020304" pitchFamily="18" charset="0"/>
              </a:rPr>
              <a:t> olarak güncelleyin. </a:t>
            </a:r>
            <a:r>
              <a:rPr lang="tr-TR" sz="1600" dirty="0" err="1" smtClean="0">
                <a:latin typeface="Times New Roman" panose="02020603050405020304" pitchFamily="18" charset="0"/>
                <a:cs typeface="Times New Roman" panose="02020603050405020304" pitchFamily="18" charset="0"/>
              </a:rPr>
              <a:t>slug</a:t>
            </a:r>
            <a:r>
              <a:rPr lang="tr-TR" sz="1600" dirty="0" smtClean="0">
                <a:latin typeface="Times New Roman" panose="02020603050405020304" pitchFamily="18" charset="0"/>
                <a:cs typeface="Times New Roman" panose="02020603050405020304" pitchFamily="18" charset="0"/>
              </a:rPr>
              <a:t> ismi önemli değildir. Herhangi bir isim kullanabilirsiniz. </a:t>
            </a:r>
            <a:r>
              <a:rPr lang="tr-TR" sz="1600" dirty="0" err="1" smtClean="0">
                <a:latin typeface="Times New Roman" panose="02020603050405020304" pitchFamily="18" charset="0"/>
                <a:cs typeface="Times New Roman" panose="02020603050405020304" pitchFamily="18" charset="0"/>
              </a:rPr>
              <a:t>id</a:t>
            </a:r>
            <a:r>
              <a:rPr lang="tr-TR" sz="1600" dirty="0" smtClean="0">
                <a:latin typeface="Times New Roman" panose="02020603050405020304" pitchFamily="18" charset="0"/>
                <a:cs typeface="Times New Roman" panose="02020603050405020304" pitchFamily="18" charset="0"/>
              </a:rPr>
              <a:t> parametresi </a:t>
            </a:r>
            <a:r>
              <a:rPr lang="tr-TR" sz="1600" dirty="0" err="1" smtClean="0">
                <a:latin typeface="Times New Roman" panose="02020603050405020304" pitchFamily="18" charset="0"/>
                <a:cs typeface="Times New Roman" panose="02020603050405020304" pitchFamily="18" charset="0"/>
              </a:rPr>
              <a:t>slug</a:t>
            </a:r>
            <a:r>
              <a:rPr lang="tr-TR" sz="1600" dirty="0" smtClean="0">
                <a:latin typeface="Times New Roman" panose="02020603050405020304" pitchFamily="18" charset="0"/>
                <a:cs typeface="Times New Roman" panose="02020603050405020304" pitchFamily="18" charset="0"/>
              </a:rPr>
              <a:t> olarak değiştirildiğinden bu değişiklik </a:t>
            </a:r>
            <a:r>
              <a:rPr lang="tr-TR" sz="1600" dirty="0" err="1" smtClean="0">
                <a:latin typeface="Times New Roman" panose="02020603050405020304" pitchFamily="18" charset="0"/>
                <a:cs typeface="Times New Roman" panose="02020603050405020304" pitchFamily="18" charset="0"/>
              </a:rPr>
              <a:t>controller</a:t>
            </a:r>
            <a:r>
              <a:rPr lang="tr-TR" sz="1600" dirty="0" smtClean="0">
                <a:latin typeface="Times New Roman" panose="02020603050405020304" pitchFamily="18" charset="0"/>
                <a:cs typeface="Times New Roman" panose="02020603050405020304" pitchFamily="18" charset="0"/>
              </a:rPr>
              <a:t>/user.js dosyasındaki </a:t>
            </a:r>
            <a:r>
              <a:rPr lang="tr-TR" sz="1600" dirty="0" err="1" smtClean="0">
                <a:latin typeface="Times New Roman" panose="02020603050405020304" pitchFamily="18" charset="0"/>
                <a:cs typeface="Times New Roman" panose="02020603050405020304" pitchFamily="18" charset="0"/>
              </a:rPr>
              <a:t>blog_by_category</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blog_details</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controllerlarında</a:t>
            </a:r>
            <a:r>
              <a:rPr lang="tr-TR" sz="1600" dirty="0" smtClean="0">
                <a:latin typeface="Times New Roman" panose="02020603050405020304" pitchFamily="18" charset="0"/>
                <a:cs typeface="Times New Roman" panose="02020603050405020304" pitchFamily="18" charset="0"/>
              </a:rPr>
              <a:t> da yapılmalıdır. </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55</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6" name="Resim 5"/>
          <p:cNvPicPr>
            <a:picLocks noChangeAspect="1"/>
          </p:cNvPicPr>
          <p:nvPr/>
        </p:nvPicPr>
        <p:blipFill>
          <a:blip r:embed="rId3"/>
          <a:stretch>
            <a:fillRect/>
          </a:stretch>
        </p:blipFill>
        <p:spPr>
          <a:xfrm>
            <a:off x="2239463" y="2159549"/>
            <a:ext cx="6025305" cy="3523418"/>
          </a:xfrm>
          <a:prstGeom prst="rect">
            <a:avLst/>
          </a:prstGeom>
        </p:spPr>
      </p:pic>
    </p:spTree>
    <p:extLst>
      <p:ext uri="{BB962C8B-B14F-4D97-AF65-F5344CB8AC3E}">
        <p14:creationId xmlns:p14="http://schemas.microsoft.com/office/powerpoint/2010/main" val="39915077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56</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803646" y="1226283"/>
            <a:ext cx="3764423" cy="5495192"/>
          </a:xfrm>
          <a:prstGeom prst="rect">
            <a:avLst/>
          </a:prstGeom>
        </p:spPr>
      </p:pic>
      <p:pic>
        <p:nvPicPr>
          <p:cNvPr id="5" name="Resim 4"/>
          <p:cNvPicPr>
            <a:picLocks noChangeAspect="1"/>
          </p:cNvPicPr>
          <p:nvPr/>
        </p:nvPicPr>
        <p:blipFill>
          <a:blip r:embed="rId4"/>
          <a:stretch>
            <a:fillRect/>
          </a:stretch>
        </p:blipFill>
        <p:spPr>
          <a:xfrm>
            <a:off x="5802781" y="1316920"/>
            <a:ext cx="3276884" cy="4419983"/>
          </a:xfrm>
          <a:prstGeom prst="rect">
            <a:avLst/>
          </a:prstGeom>
        </p:spPr>
      </p:pic>
    </p:spTree>
    <p:extLst>
      <p:ext uri="{BB962C8B-B14F-4D97-AF65-F5344CB8AC3E}">
        <p14:creationId xmlns:p14="http://schemas.microsoft.com/office/powerpoint/2010/main" val="10414080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algn="just"/>
            <a:r>
              <a:rPr lang="tr-TR" sz="1600" b="1" dirty="0" err="1" smtClean="0">
                <a:latin typeface="Times New Roman" panose="02020603050405020304" pitchFamily="18" charset="0"/>
                <a:cs typeface="Times New Roman" panose="02020603050405020304" pitchFamily="18" charset="0"/>
              </a:rPr>
              <a:t>Views</a:t>
            </a:r>
            <a:r>
              <a:rPr lang="tr-TR" sz="1600" b="1" dirty="0" smtClean="0">
                <a:latin typeface="Times New Roman" panose="02020603050405020304" pitchFamily="18" charset="0"/>
                <a:cs typeface="Times New Roman" panose="02020603050405020304" pitchFamily="18" charset="0"/>
              </a:rPr>
              <a:t>/</a:t>
            </a:r>
            <a:r>
              <a:rPr lang="tr-TR" sz="1600" b="1" dirty="0" err="1" smtClean="0">
                <a:latin typeface="Times New Roman" panose="02020603050405020304" pitchFamily="18" charset="0"/>
                <a:cs typeface="Times New Roman" panose="02020603050405020304" pitchFamily="18" charset="0"/>
              </a:rPr>
              <a:t>partials</a:t>
            </a:r>
            <a:r>
              <a:rPr lang="tr-TR" sz="1600" b="1" dirty="0">
                <a:latin typeface="Times New Roman" panose="02020603050405020304" pitchFamily="18" charset="0"/>
                <a:cs typeface="Times New Roman" panose="02020603050405020304" pitchFamily="18" charset="0"/>
              </a:rPr>
              <a:t>/ categories-menu2.ejs ve </a:t>
            </a:r>
            <a:r>
              <a:rPr lang="tr-TR" sz="1600" b="1" dirty="0" smtClean="0">
                <a:latin typeface="Times New Roman" panose="02020603050405020304" pitchFamily="18" charset="0"/>
                <a:cs typeface="Times New Roman" panose="02020603050405020304" pitchFamily="18" charset="0"/>
              </a:rPr>
              <a:t>blog-card1.ejs </a:t>
            </a:r>
            <a:r>
              <a:rPr lang="tr-TR" sz="1600" dirty="0" smtClean="0">
                <a:latin typeface="Times New Roman" panose="02020603050405020304" pitchFamily="18" charset="0"/>
                <a:cs typeface="Times New Roman" panose="02020603050405020304" pitchFamily="18" charset="0"/>
              </a:rPr>
              <a:t>dosyalarında linkler oluşturulduğunu hatırlayın. Bu linkler oluşturulurken category.id ve blog.id değerleri parametre olarak kullanılmaktaydı. Bunun yerine category.url ve blog.url güncellemesi yapılmalıdır.</a:t>
            </a:r>
            <a:endParaRPr lang="tr-TR" sz="1600" b="1"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57</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6" name="Resim 5"/>
          <p:cNvPicPr>
            <a:picLocks noChangeAspect="1"/>
          </p:cNvPicPr>
          <p:nvPr/>
        </p:nvPicPr>
        <p:blipFill>
          <a:blip r:embed="rId3"/>
          <a:stretch>
            <a:fillRect/>
          </a:stretch>
        </p:blipFill>
        <p:spPr>
          <a:xfrm>
            <a:off x="627940" y="2102430"/>
            <a:ext cx="10295808" cy="3181748"/>
          </a:xfrm>
          <a:prstGeom prst="rect">
            <a:avLst/>
          </a:prstGeom>
        </p:spPr>
      </p:pic>
    </p:spTree>
    <p:extLst>
      <p:ext uri="{BB962C8B-B14F-4D97-AF65-F5344CB8AC3E}">
        <p14:creationId xmlns:p14="http://schemas.microsoft.com/office/powerpoint/2010/main" val="1008502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algn="just"/>
            <a:r>
              <a:rPr lang="tr-TR" sz="1600" b="1" dirty="0" err="1" smtClean="0">
                <a:latin typeface="Times New Roman" panose="02020603050405020304" pitchFamily="18" charset="0"/>
                <a:cs typeface="Times New Roman" panose="02020603050405020304" pitchFamily="18" charset="0"/>
              </a:rPr>
              <a:t>Views</a:t>
            </a:r>
            <a:r>
              <a:rPr lang="tr-TR" sz="1600" b="1" dirty="0" smtClean="0">
                <a:latin typeface="Times New Roman" panose="02020603050405020304" pitchFamily="18" charset="0"/>
                <a:cs typeface="Times New Roman" panose="02020603050405020304" pitchFamily="18" charset="0"/>
              </a:rPr>
              <a:t>/</a:t>
            </a:r>
            <a:r>
              <a:rPr lang="tr-TR" sz="1600" b="1" dirty="0" err="1" smtClean="0">
                <a:latin typeface="Times New Roman" panose="02020603050405020304" pitchFamily="18" charset="0"/>
                <a:cs typeface="Times New Roman" panose="02020603050405020304" pitchFamily="18" charset="0"/>
              </a:rPr>
              <a:t>partials</a:t>
            </a:r>
            <a:r>
              <a:rPr lang="tr-TR" sz="1600" b="1" dirty="0">
                <a:latin typeface="Times New Roman" panose="02020603050405020304" pitchFamily="18" charset="0"/>
                <a:cs typeface="Times New Roman" panose="02020603050405020304" pitchFamily="18" charset="0"/>
              </a:rPr>
              <a:t>/ categories-menu2.ejs ve </a:t>
            </a:r>
            <a:r>
              <a:rPr lang="tr-TR" sz="1600" b="1" dirty="0" smtClean="0">
                <a:latin typeface="Times New Roman" panose="02020603050405020304" pitchFamily="18" charset="0"/>
                <a:cs typeface="Times New Roman" panose="02020603050405020304" pitchFamily="18" charset="0"/>
              </a:rPr>
              <a:t>blog-card1.ejs </a:t>
            </a:r>
            <a:r>
              <a:rPr lang="tr-TR" sz="1600" dirty="0" smtClean="0">
                <a:latin typeface="Times New Roman" panose="02020603050405020304" pitchFamily="18" charset="0"/>
                <a:cs typeface="Times New Roman" panose="02020603050405020304" pitchFamily="18" charset="0"/>
              </a:rPr>
              <a:t>dosyalarında linkler oluşturulduğunu hatırlayın. Bu linkler oluşturulurken category.id ve blog.id değerleri parametre olarak kullanılmaktaydı. Bunun yerine category.url ve blog.url güncellemesi yapılmalıdır.</a:t>
            </a:r>
            <a:endParaRPr lang="tr-TR" sz="1600" b="1"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58</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1178928" y="2083323"/>
            <a:ext cx="9502964" cy="3711262"/>
          </a:xfrm>
          <a:prstGeom prst="rect">
            <a:avLst/>
          </a:prstGeom>
        </p:spPr>
      </p:pic>
    </p:spTree>
    <p:extLst>
      <p:ext uri="{BB962C8B-B14F-4D97-AF65-F5344CB8AC3E}">
        <p14:creationId xmlns:p14="http://schemas.microsoft.com/office/powerpoint/2010/main" val="6211272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algn="just"/>
            <a:r>
              <a:rPr lang="tr-TR" sz="1600" dirty="0" smtClean="0">
                <a:latin typeface="Times New Roman" panose="02020603050405020304" pitchFamily="18" charset="0"/>
                <a:cs typeface="Times New Roman" panose="02020603050405020304" pitchFamily="18" charset="0"/>
              </a:rPr>
              <a:t>Bu aşamalardan sonra </a:t>
            </a:r>
            <a:r>
              <a:rPr lang="tr-TR" sz="1600" dirty="0" err="1" smtClean="0">
                <a:latin typeface="Times New Roman" panose="02020603050405020304" pitchFamily="18" charset="0"/>
                <a:cs typeface="Times New Roman" panose="02020603050405020304" pitchFamily="18" charset="0"/>
              </a:rPr>
              <a:t>user</a:t>
            </a:r>
            <a:r>
              <a:rPr lang="tr-TR" sz="1600" dirty="0" smtClean="0">
                <a:latin typeface="Times New Roman" panose="02020603050405020304" pitchFamily="18" charset="0"/>
                <a:cs typeface="Times New Roman" panose="02020603050405020304" pitchFamily="18" charset="0"/>
              </a:rPr>
              <a:t> sayfasında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category</a:t>
            </a:r>
            <a:r>
              <a:rPr lang="tr-TR" sz="1600" dirty="0" smtClean="0">
                <a:latin typeface="Times New Roman" panose="02020603050405020304" pitchFamily="18" charset="0"/>
                <a:cs typeface="Times New Roman" panose="02020603050405020304" pitchFamily="18" charset="0"/>
              </a:rPr>
              <a:t> bilgileri </a:t>
            </a:r>
            <a:r>
              <a:rPr lang="tr-TR" sz="1600" dirty="0" err="1" smtClean="0">
                <a:latin typeface="Times New Roman" panose="02020603050405020304" pitchFamily="18" charset="0"/>
                <a:cs typeface="Times New Roman" panose="02020603050405020304" pitchFamily="18" charset="0"/>
              </a:rPr>
              <a:t>id’ler</a:t>
            </a:r>
            <a:r>
              <a:rPr lang="tr-TR" sz="1600" dirty="0" smtClean="0">
                <a:latin typeface="Times New Roman" panose="02020603050405020304" pitchFamily="18" charset="0"/>
                <a:cs typeface="Times New Roman" panose="02020603050405020304" pitchFamily="18" charset="0"/>
              </a:rPr>
              <a:t> değil </a:t>
            </a:r>
            <a:r>
              <a:rPr lang="tr-TR" sz="1600" dirty="0" err="1" smtClean="0">
                <a:latin typeface="Times New Roman" panose="02020603050405020304" pitchFamily="18" charset="0"/>
                <a:cs typeface="Times New Roman" panose="02020603050405020304" pitchFamily="18" charset="0"/>
              </a:rPr>
              <a:t>slugify</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url’ler</a:t>
            </a:r>
            <a:r>
              <a:rPr lang="tr-TR" sz="1600" dirty="0" smtClean="0">
                <a:latin typeface="Times New Roman" panose="02020603050405020304" pitchFamily="18" charset="0"/>
                <a:cs typeface="Times New Roman" panose="02020603050405020304" pitchFamily="18" charset="0"/>
              </a:rPr>
              <a:t> üzerinden gönderilir.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59</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211697" y="2335962"/>
            <a:ext cx="6901279" cy="3594998"/>
          </a:xfrm>
          <a:prstGeom prst="rect">
            <a:avLst/>
          </a:prstGeom>
        </p:spPr>
      </p:pic>
      <p:pic>
        <p:nvPicPr>
          <p:cNvPr id="5" name="Resim 4"/>
          <p:cNvPicPr>
            <a:picLocks noChangeAspect="1"/>
          </p:cNvPicPr>
          <p:nvPr/>
        </p:nvPicPr>
        <p:blipFill>
          <a:blip r:embed="rId4"/>
          <a:stretch>
            <a:fillRect/>
          </a:stretch>
        </p:blipFill>
        <p:spPr>
          <a:xfrm>
            <a:off x="5566945" y="3079239"/>
            <a:ext cx="6170785" cy="3277111"/>
          </a:xfrm>
          <a:prstGeom prst="rect">
            <a:avLst/>
          </a:prstGeom>
        </p:spPr>
      </p:pic>
    </p:spTree>
    <p:extLst>
      <p:ext uri="{BB962C8B-B14F-4D97-AF65-F5344CB8AC3E}">
        <p14:creationId xmlns:p14="http://schemas.microsoft.com/office/powerpoint/2010/main" val="237600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10970808" cy="5253160"/>
          </a:xfrm>
        </p:spPr>
        <p:txBody>
          <a:bodyPr rtlCol="0">
            <a:normAutofit fontScale="85000" lnSpcReduction="10000"/>
          </a:bodyPr>
          <a:lstStyle/>
          <a:p>
            <a:pPr algn="ctr"/>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Associations-One-To-One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Relation</a:t>
            </a:r>
            <a:endParaRPr lang="tr-TR" sz="24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dirty="0" smtClean="0"/>
          </a:p>
          <a:p>
            <a:pPr marL="342900" indent="-34290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tr-TR" sz="1600" b="1" dirty="0" err="1" smtClean="0">
                <a:latin typeface="Times New Roman" panose="02020603050405020304" pitchFamily="18" charset="0"/>
                <a:cs typeface="Times New Roman" panose="02020603050405020304" pitchFamily="18" charset="0"/>
              </a:rPr>
              <a:t>Country.hasOne</a:t>
            </a:r>
            <a:r>
              <a:rPr lang="tr-TR" sz="1600" b="1" dirty="0" smtClean="0">
                <a:latin typeface="Times New Roman" panose="02020603050405020304" pitchFamily="18" charset="0"/>
                <a:cs typeface="Times New Roman" panose="02020603050405020304" pitchFamily="18" charset="0"/>
              </a:rPr>
              <a:t>(</a:t>
            </a:r>
            <a:r>
              <a:rPr lang="tr-TR" sz="1600" b="1" dirty="0" err="1" smtClean="0">
                <a:latin typeface="Times New Roman" panose="02020603050405020304" pitchFamily="18" charset="0"/>
                <a:cs typeface="Times New Roman" panose="02020603050405020304" pitchFamily="18" charset="0"/>
              </a:rPr>
              <a:t>CapitalCity</a:t>
            </a:r>
            <a:r>
              <a:rPr lang="tr-TR" sz="1600" b="1"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tr-TR" sz="1600" b="1" dirty="0" err="1">
                <a:latin typeface="Times New Roman" panose="02020603050405020304" pitchFamily="18" charset="0"/>
                <a:cs typeface="Times New Roman" panose="02020603050405020304" pitchFamily="18" charset="0"/>
              </a:rPr>
              <a:t>CapitalCity.belongsTo</a:t>
            </a:r>
            <a:r>
              <a:rPr lang="tr-TR" sz="1600" b="1" dirty="0">
                <a:latin typeface="Times New Roman" panose="02020603050405020304" pitchFamily="18" charset="0"/>
                <a:cs typeface="Times New Roman" panose="02020603050405020304" pitchFamily="18" charset="0"/>
              </a:rPr>
              <a:t>(Country);</a:t>
            </a:r>
          </a:p>
          <a:p>
            <a:pPr marL="342900" indent="-34290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Sequelize</a:t>
            </a:r>
            <a:r>
              <a:rPr lang="en-US" sz="1600" dirty="0">
                <a:latin typeface="Times New Roman" panose="02020603050405020304" pitchFamily="18" charset="0"/>
                <a:cs typeface="Times New Roman" panose="02020603050405020304" pitchFamily="18" charset="0"/>
              </a:rPr>
              <a:t>, model </a:t>
            </a:r>
            <a:r>
              <a:rPr lang="en-US" sz="1600" dirty="0" err="1">
                <a:latin typeface="Times New Roman" panose="02020603050405020304" pitchFamily="18" charset="0"/>
                <a:cs typeface="Times New Roman" panose="02020603050405020304" pitchFamily="18" charset="0"/>
              </a:rPr>
              <a:t>adlarından</a:t>
            </a:r>
            <a:r>
              <a:rPr lang="en-US" sz="1600" dirty="0">
                <a:latin typeface="Times New Roman" panose="02020603050405020304" pitchFamily="18" charset="0"/>
                <a:cs typeface="Times New Roman" panose="02020603050405020304" pitchFamily="18" charset="0"/>
              </a:rPr>
              <a:t> ne </a:t>
            </a:r>
            <a:r>
              <a:rPr lang="en-US" sz="1600" dirty="0" err="1">
                <a:latin typeface="Times New Roman" panose="02020603050405020304" pitchFamily="18" charset="0"/>
                <a:cs typeface="Times New Roman" panose="02020603050405020304" pitchFamily="18" charset="0"/>
              </a:rPr>
              <a:t>yapılacağını</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çıkar</a:t>
            </a:r>
            <a:r>
              <a:rPr lang="tr-TR" sz="1600" dirty="0" err="1" smtClean="0">
                <a:latin typeface="Times New Roman" panose="02020603050405020304" pitchFamily="18" charset="0"/>
                <a:cs typeface="Times New Roman" panose="02020603050405020304" pitchFamily="18" charset="0"/>
              </a:rPr>
              <a:t>ır</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Bu </a:t>
            </a:r>
            <a:r>
              <a:rPr lang="en-US" sz="1600" dirty="0" err="1">
                <a:latin typeface="Times New Roman" panose="02020603050405020304" pitchFamily="18" charset="0"/>
                <a:cs typeface="Times New Roman" panose="02020603050405020304" pitchFamily="18" charset="0"/>
              </a:rPr>
              <a:t>durumda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Sequelize</a:t>
            </a:r>
            <a:r>
              <a:rPr lang="en-US" sz="1600" dirty="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CapitalCity</a:t>
            </a:r>
            <a:r>
              <a:rPr lang="en-US" sz="1600" dirty="0" smtClean="0">
                <a:latin typeface="Times New Roman" panose="02020603050405020304" pitchFamily="18" charset="0"/>
                <a:cs typeface="Times New Roman" panose="02020603050405020304" pitchFamily="18" charset="0"/>
              </a:rPr>
              <a:t>‘</a:t>
            </a:r>
            <a:r>
              <a:rPr lang="tr-TR" sz="1600" dirty="0" smtClean="0">
                <a:latin typeface="Times New Roman" panose="02020603050405020304" pitchFamily="18" charset="0"/>
                <a:cs typeface="Times New Roman" panose="02020603050405020304" pitchFamily="18" charset="0"/>
              </a:rPr>
              <a:t>e</a:t>
            </a:r>
            <a:r>
              <a:rPr lang="en-US"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country</a:t>
            </a:r>
            <a:r>
              <a:rPr lang="en-US" sz="1600" dirty="0" smtClean="0">
                <a:latin typeface="Times New Roman" panose="02020603050405020304" pitchFamily="18" charset="0"/>
                <a:cs typeface="Times New Roman" panose="02020603050405020304" pitchFamily="18" charset="0"/>
              </a:rPr>
              <a:t>Id </a:t>
            </a:r>
            <a:r>
              <a:rPr lang="en-US" sz="1600" dirty="0" err="1">
                <a:latin typeface="Times New Roman" panose="02020603050405020304" pitchFamily="18" charset="0"/>
                <a:cs typeface="Times New Roman" panose="02020603050405020304" pitchFamily="18" charset="0"/>
              </a:rPr>
              <a:t>sütununun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eklenmesi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gerektiğini</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bili</a:t>
            </a:r>
            <a:r>
              <a:rPr lang="tr-TR" sz="1600" dirty="0" smtClean="0">
                <a:latin typeface="Times New Roman" panose="02020603050405020304" pitchFamily="18" charset="0"/>
                <a:cs typeface="Times New Roman" panose="02020603050405020304" pitchFamily="18" charset="0"/>
              </a:rPr>
              <a:t>r</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 </a:t>
            </a:r>
            <a:r>
              <a:rPr lang="en-US" sz="1600" dirty="0" err="1">
                <a:latin typeface="Times New Roman" panose="02020603050405020304" pitchFamily="18" charset="0"/>
                <a:cs typeface="Times New Roman" panose="02020603050405020304" pitchFamily="18" charset="0"/>
              </a:rPr>
              <a:t>şekilde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yukarıdakilerden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sonra</a:t>
            </a:r>
            <a:r>
              <a:rPr lang="en-US" sz="1600" dirty="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Country</a:t>
            </a:r>
            <a:r>
              <a:rPr lang="en-US" sz="1600" dirty="0" smtClean="0">
                <a:latin typeface="Times New Roman" panose="02020603050405020304" pitchFamily="18" charset="0"/>
                <a:cs typeface="Times New Roman" panose="02020603050405020304" pitchFamily="18" charset="0"/>
              </a:rPr>
              <a:t>.sync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çağrılırsa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aşağıdaki</a:t>
            </a:r>
            <a:r>
              <a:rPr lang="en-US" sz="1600" dirty="0">
                <a:latin typeface="Times New Roman" panose="02020603050405020304" pitchFamily="18" charset="0"/>
                <a:cs typeface="Times New Roman" panose="02020603050405020304" pitchFamily="18" charset="0"/>
              </a:rPr>
              <a:t> SQL </a:t>
            </a:r>
            <a:r>
              <a:rPr lang="en-US" sz="1600" dirty="0" err="1">
                <a:latin typeface="Times New Roman" panose="02020603050405020304" pitchFamily="18" charset="0"/>
                <a:cs typeface="Times New Roman" panose="02020603050405020304" pitchFamily="18" charset="0"/>
              </a:rPr>
              <a:t>elde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edilir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örneğin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PostgreSQL'de</a:t>
            </a:r>
            <a:r>
              <a:rPr lang="en-US" sz="1600" dirty="0" smtClean="0">
                <a:latin typeface="Times New Roman" panose="02020603050405020304" pitchFamily="18" charset="0"/>
                <a:cs typeface="Times New Roman" panose="02020603050405020304" pitchFamily="18" charset="0"/>
              </a:rPr>
              <a:t>):</a:t>
            </a:r>
            <a:endParaRPr lang="tr-TR" sz="1600" dirty="0" smtClean="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CREATE TABLE IF NOT EXISTS </a:t>
            </a:r>
            <a:r>
              <a:rPr lang="en-US" sz="1600" dirty="0" smtClean="0">
                <a:latin typeface="Times New Roman" panose="02020603050405020304" pitchFamily="18" charset="0"/>
                <a:cs typeface="Times New Roman" panose="02020603050405020304" pitchFamily="18" charset="0"/>
              </a:rPr>
              <a:t>"</a:t>
            </a:r>
            <a:r>
              <a:rPr lang="tr-TR" sz="1600" dirty="0" smtClean="0">
                <a:latin typeface="Times New Roman" panose="02020603050405020304" pitchFamily="18" charset="0"/>
                <a:cs typeface="Times New Roman" panose="02020603050405020304" pitchFamily="18" charset="0"/>
              </a:rPr>
              <a:t>Country</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  /* ... */</a:t>
            </a:r>
          </a:p>
          <a:p>
            <a:pPr algn="just"/>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CREATE TABLE IF NOT EXISTS </a:t>
            </a:r>
            <a:r>
              <a:rPr lang="en-US"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CapitalCity</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  /* ... */</a:t>
            </a:r>
          </a:p>
          <a:p>
            <a:pPr algn="just"/>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tr-TR" sz="1600" dirty="0" err="1" smtClean="0">
                <a:latin typeface="Times New Roman" panose="02020603050405020304" pitchFamily="18" charset="0"/>
                <a:cs typeface="Times New Roman" panose="02020603050405020304" pitchFamily="18" charset="0"/>
              </a:rPr>
              <a:t>capital</a:t>
            </a:r>
            <a:r>
              <a:rPr lang="en-US" sz="1600" dirty="0" smtClean="0">
                <a:latin typeface="Times New Roman" panose="02020603050405020304" pitchFamily="18" charset="0"/>
                <a:cs typeface="Times New Roman" panose="02020603050405020304" pitchFamily="18" charset="0"/>
              </a:rPr>
              <a:t>Id</a:t>
            </a:r>
            <a:r>
              <a:rPr lang="en-US" sz="1600" dirty="0">
                <a:latin typeface="Times New Roman" panose="02020603050405020304" pitchFamily="18" charset="0"/>
                <a:cs typeface="Times New Roman" panose="02020603050405020304" pitchFamily="18" charset="0"/>
              </a:rPr>
              <a:t>" INTEGER REFERENCES </a:t>
            </a:r>
            <a:r>
              <a:rPr lang="en-US" sz="1600" dirty="0" smtClean="0">
                <a:latin typeface="Times New Roman" panose="02020603050405020304" pitchFamily="18" charset="0"/>
                <a:cs typeface="Times New Roman" panose="02020603050405020304" pitchFamily="18" charset="0"/>
              </a:rPr>
              <a:t>"</a:t>
            </a:r>
            <a:r>
              <a:rPr lang="tr-TR" sz="1600" dirty="0" smtClean="0">
                <a:latin typeface="Times New Roman" panose="02020603050405020304" pitchFamily="18" charset="0"/>
                <a:cs typeface="Times New Roman" panose="02020603050405020304" pitchFamily="18" charset="0"/>
              </a:rPr>
              <a:t>Country</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("id") ON DELETE SET NULL ON UPDATE CASCADE</a:t>
            </a:r>
          </a:p>
          <a:p>
            <a:pPr algn="just"/>
            <a:r>
              <a:rPr lang="en-US" sz="1600" dirty="0">
                <a:latin typeface="Times New Roman" panose="02020603050405020304" pitchFamily="18" charset="0"/>
                <a:cs typeface="Times New Roman" panose="02020603050405020304" pitchFamily="18" charset="0"/>
              </a:rPr>
              <a:t>  /* ... */</a:t>
            </a:r>
          </a:p>
          <a:p>
            <a:pPr algn="just"/>
            <a:r>
              <a:rPr lang="en-US" sz="1600" dirty="0">
                <a:latin typeface="Times New Roman" panose="02020603050405020304" pitchFamily="18" charset="0"/>
                <a:cs typeface="Times New Roman" panose="02020603050405020304" pitchFamily="18" charset="0"/>
              </a:rPr>
              <a:t>);</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endParaRPr lang="tr-TR" sz="2800" b="1" dirty="0">
              <a:latin typeface="Times New Roman" panose="02020603050405020304" pitchFamily="18" charset="0"/>
              <a:cs typeface="Times New Roman" panose="02020603050405020304" pitchFamily="18" charset="0"/>
            </a:endParaRPr>
          </a:p>
        </p:txBody>
      </p:sp>
      <p:pic>
        <p:nvPicPr>
          <p:cNvPr id="7" name="Resim 6"/>
          <p:cNvPicPr>
            <a:picLocks noChangeAspect="1"/>
          </p:cNvPicPr>
          <p:nvPr/>
        </p:nvPicPr>
        <p:blipFill>
          <a:blip r:embed="rId3"/>
          <a:stretch>
            <a:fillRect/>
          </a:stretch>
        </p:blipFill>
        <p:spPr>
          <a:xfrm>
            <a:off x="640071" y="1688694"/>
            <a:ext cx="9782514" cy="491798"/>
          </a:xfrm>
          <a:prstGeom prst="rect">
            <a:avLst/>
          </a:prstGeom>
        </p:spPr>
      </p:pic>
    </p:spTree>
    <p:extLst>
      <p:ext uri="{BB962C8B-B14F-4D97-AF65-F5344CB8AC3E}">
        <p14:creationId xmlns:p14="http://schemas.microsoft.com/office/powerpoint/2010/main" val="2765201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algn="just"/>
            <a:r>
              <a:rPr lang="tr-TR" sz="1600" dirty="0" err="1" smtClean="0">
                <a:latin typeface="Times New Roman" panose="02020603050405020304" pitchFamily="18" charset="0"/>
                <a:cs typeface="Times New Roman" panose="02020603050405020304" pitchFamily="18" charset="0"/>
              </a:rPr>
              <a:t>Blog-edit</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category-edit</a:t>
            </a:r>
            <a:r>
              <a:rPr lang="tr-TR" sz="1600" dirty="0" smtClean="0">
                <a:latin typeface="Times New Roman" panose="02020603050405020304" pitchFamily="18" charset="0"/>
                <a:cs typeface="Times New Roman" panose="02020603050405020304" pitchFamily="18" charset="0"/>
              </a:rPr>
              <a:t> sayfalarında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bilgileri istenirse düzeltilebilmelidir. Çünkü aynı isimde birden fazla başlık eklenirse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bilgileri yanı olacaktır. Bu nedenle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bilgisinin kullanıcıya düzeltme hakkı mutlaka verilmeli ya da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 eklenirken aynı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veritabanında</a:t>
            </a:r>
            <a:r>
              <a:rPr lang="tr-TR" sz="1600" dirty="0" smtClean="0">
                <a:latin typeface="Times New Roman" panose="02020603050405020304" pitchFamily="18" charset="0"/>
                <a:cs typeface="Times New Roman" panose="02020603050405020304" pitchFamily="18" charset="0"/>
              </a:rPr>
              <a:t> varsa buna önlem alınmalıdır.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60</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3" name="Resim 2"/>
          <p:cNvPicPr>
            <a:picLocks noChangeAspect="1"/>
          </p:cNvPicPr>
          <p:nvPr/>
        </p:nvPicPr>
        <p:blipFill>
          <a:blip r:embed="rId3"/>
          <a:stretch>
            <a:fillRect/>
          </a:stretch>
        </p:blipFill>
        <p:spPr>
          <a:xfrm>
            <a:off x="123091" y="2586402"/>
            <a:ext cx="7508430" cy="3390904"/>
          </a:xfrm>
          <a:prstGeom prst="rect">
            <a:avLst/>
          </a:prstGeom>
        </p:spPr>
      </p:pic>
      <p:pic>
        <p:nvPicPr>
          <p:cNvPr id="7" name="Resim 6"/>
          <p:cNvPicPr>
            <a:picLocks noChangeAspect="1"/>
          </p:cNvPicPr>
          <p:nvPr/>
        </p:nvPicPr>
        <p:blipFill>
          <a:blip r:embed="rId4"/>
          <a:stretch>
            <a:fillRect/>
          </a:stretch>
        </p:blipFill>
        <p:spPr>
          <a:xfrm>
            <a:off x="7874055" y="2095010"/>
            <a:ext cx="3863675" cy="4549534"/>
          </a:xfrm>
          <a:prstGeom prst="rect">
            <a:avLst/>
          </a:prstGeom>
        </p:spPr>
      </p:pic>
    </p:spTree>
    <p:extLst>
      <p:ext uri="{BB962C8B-B14F-4D97-AF65-F5344CB8AC3E}">
        <p14:creationId xmlns:p14="http://schemas.microsoft.com/office/powerpoint/2010/main" val="33283935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SEO Uyumlu Link Oluşturma-Uygulama</a:t>
            </a:r>
          </a:p>
          <a:p>
            <a:pPr algn="just"/>
            <a:r>
              <a:rPr lang="tr-TR" sz="1600" dirty="0" err="1" smtClean="0">
                <a:latin typeface="Times New Roman" panose="02020603050405020304" pitchFamily="18" charset="0"/>
                <a:cs typeface="Times New Roman" panose="02020603050405020304" pitchFamily="18" charset="0"/>
              </a:rPr>
              <a:t>Blog-edit</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category-edit</a:t>
            </a:r>
            <a:r>
              <a:rPr lang="tr-TR" sz="1600" dirty="0" smtClean="0">
                <a:latin typeface="Times New Roman" panose="02020603050405020304" pitchFamily="18" charset="0"/>
                <a:cs typeface="Times New Roman" panose="02020603050405020304" pitchFamily="18" charset="0"/>
              </a:rPr>
              <a:t> sayfalarında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bilgileri istenirse düzeltilebilmelidir. Çünkü aynı isimde birden fazla başlık eklenirse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bilgileri yanı olacaktır. Bu nedenle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bilgisinin kullanıcıya düzeltme hakkı mutlaka verilmeli ya da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bilgisi eklenirken aynı </a:t>
            </a:r>
            <a:r>
              <a:rPr lang="tr-TR" sz="1600" dirty="0" err="1" smtClean="0">
                <a:latin typeface="Times New Roman" panose="02020603050405020304" pitchFamily="18" charset="0"/>
                <a:cs typeface="Times New Roman" panose="02020603050405020304" pitchFamily="18" charset="0"/>
              </a:rPr>
              <a:t>url</a:t>
            </a:r>
            <a:r>
              <a:rPr lang="tr-TR" sz="1600" dirty="0" smtClean="0">
                <a:latin typeface="Times New Roman" panose="02020603050405020304" pitchFamily="18" charset="0"/>
                <a:cs typeface="Times New Roman" panose="02020603050405020304" pitchFamily="18" charset="0"/>
              </a:rPr>
              <a:t> </a:t>
            </a:r>
            <a:r>
              <a:rPr lang="tr-TR" sz="1600" dirty="0" err="1" smtClean="0">
                <a:latin typeface="Times New Roman" panose="02020603050405020304" pitchFamily="18" charset="0"/>
                <a:cs typeface="Times New Roman" panose="02020603050405020304" pitchFamily="18" charset="0"/>
              </a:rPr>
              <a:t>veritabanında</a:t>
            </a:r>
            <a:r>
              <a:rPr lang="tr-TR" sz="1600" dirty="0" smtClean="0">
                <a:latin typeface="Times New Roman" panose="02020603050405020304" pitchFamily="18" charset="0"/>
                <a:cs typeface="Times New Roman" panose="02020603050405020304" pitchFamily="18" charset="0"/>
              </a:rPr>
              <a:t> varsa buna önlem alınmalıdır.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61</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230859" y="2335558"/>
            <a:ext cx="7984374" cy="3564080"/>
          </a:xfrm>
          <a:prstGeom prst="rect">
            <a:avLst/>
          </a:prstGeom>
        </p:spPr>
      </p:pic>
      <p:pic>
        <p:nvPicPr>
          <p:cNvPr id="6" name="Resim 5"/>
          <p:cNvPicPr>
            <a:picLocks noChangeAspect="1"/>
          </p:cNvPicPr>
          <p:nvPr/>
        </p:nvPicPr>
        <p:blipFill>
          <a:blip r:embed="rId4"/>
          <a:stretch>
            <a:fillRect/>
          </a:stretch>
        </p:blipFill>
        <p:spPr>
          <a:xfrm>
            <a:off x="8323001" y="1946560"/>
            <a:ext cx="3555667" cy="4774915"/>
          </a:xfrm>
          <a:prstGeom prst="rect">
            <a:avLst/>
          </a:prstGeom>
        </p:spPr>
      </p:pic>
    </p:spTree>
    <p:extLst>
      <p:ext uri="{BB962C8B-B14F-4D97-AF65-F5344CB8AC3E}">
        <p14:creationId xmlns:p14="http://schemas.microsoft.com/office/powerpoint/2010/main" val="14658740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Blog-List</a:t>
            </a:r>
            <a:r>
              <a:rPr lang="tr-TR" sz="1600" b="1" dirty="0" smtClean="0">
                <a:latin typeface="Times New Roman" panose="02020603050405020304" pitchFamily="18" charset="0"/>
                <a:cs typeface="Times New Roman" panose="02020603050405020304" pitchFamily="18" charset="0"/>
              </a:rPr>
              <a:t>(Blog2.ejs ve </a:t>
            </a:r>
            <a:r>
              <a:rPr lang="tr-TR" sz="1600" b="1" dirty="0" err="1" smtClean="0">
                <a:latin typeface="Times New Roman" panose="02020603050405020304" pitchFamily="18" charset="0"/>
                <a:cs typeface="Times New Roman" panose="02020603050405020304" pitchFamily="18" charset="0"/>
              </a:rPr>
              <a:t>blog_list</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controller</a:t>
            </a:r>
            <a:r>
              <a:rPr lang="tr-TR" sz="1600" b="1" dirty="0" smtClean="0">
                <a:latin typeface="Times New Roman" panose="02020603050405020304" pitchFamily="18" charset="0"/>
                <a:cs typeface="Times New Roman" panose="02020603050405020304" pitchFamily="18" charset="0"/>
              </a:rPr>
              <a:t>) Sayfasını Sayfalama </a:t>
            </a:r>
          </a:p>
          <a:p>
            <a:pPr algn="just"/>
            <a:r>
              <a:rPr lang="tr-TR" sz="1600" dirty="0" smtClean="0">
                <a:latin typeface="Times New Roman" panose="02020603050405020304" pitchFamily="18" charset="0"/>
                <a:cs typeface="Times New Roman" panose="02020603050405020304" pitchFamily="18" charset="0"/>
              </a:rPr>
              <a:t>Kullanıcı sayfasında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sayısı arttığında bütün </a:t>
            </a:r>
            <a:r>
              <a:rPr lang="tr-TR" sz="1600" dirty="0" err="1" smtClean="0">
                <a:latin typeface="Times New Roman" panose="02020603050405020304" pitchFamily="18" charset="0"/>
                <a:cs typeface="Times New Roman" panose="02020603050405020304" pitchFamily="18" charset="0"/>
              </a:rPr>
              <a:t>blogların</a:t>
            </a:r>
            <a:r>
              <a:rPr lang="tr-TR" sz="1600" dirty="0" smtClean="0">
                <a:latin typeface="Times New Roman" panose="02020603050405020304" pitchFamily="18" charset="0"/>
                <a:cs typeface="Times New Roman" panose="02020603050405020304" pitchFamily="18" charset="0"/>
              </a:rPr>
              <a:t> alt alta gösterilmesi uygun olmamaktadır. Bu nedenle her </a:t>
            </a:r>
            <a:r>
              <a:rPr lang="tr-TR" sz="1600" dirty="0" err="1" smtClean="0">
                <a:latin typeface="Times New Roman" panose="02020603050405020304" pitchFamily="18" charset="0"/>
                <a:cs typeface="Times New Roman" panose="02020603050405020304" pitchFamily="18" charset="0"/>
              </a:rPr>
              <a:t>sayfayada</a:t>
            </a:r>
            <a:r>
              <a:rPr lang="tr-TR" sz="1600" dirty="0" smtClean="0">
                <a:latin typeface="Times New Roman" panose="02020603050405020304" pitchFamily="18" charset="0"/>
                <a:cs typeface="Times New Roman" panose="02020603050405020304" pitchFamily="18" charset="0"/>
              </a:rPr>
              <a:t> 3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gösterilip bir sayfalama linkinin oluşturulması iyi olacaktır. Bu işlem için veriler çekilirken limit ve </a:t>
            </a:r>
            <a:r>
              <a:rPr lang="tr-TR" sz="1600" dirty="0" err="1" smtClean="0">
                <a:latin typeface="Times New Roman" panose="02020603050405020304" pitchFamily="18" charset="0"/>
                <a:cs typeface="Times New Roman" panose="02020603050405020304" pitchFamily="18" charset="0"/>
              </a:rPr>
              <a:t>offset</a:t>
            </a:r>
            <a:r>
              <a:rPr lang="tr-TR" sz="1600" dirty="0" smtClean="0">
                <a:latin typeface="Times New Roman" panose="02020603050405020304" pitchFamily="18" charset="0"/>
                <a:cs typeface="Times New Roman" panose="02020603050405020304" pitchFamily="18" charset="0"/>
              </a:rPr>
              <a:t> parametreleri işimizi kolaylaştıracaktır. Ayrıca hem kayıtları çekmek hem de kayıt sayısını elde etmek için </a:t>
            </a:r>
            <a:r>
              <a:rPr lang="tr-TR" sz="1600" dirty="0" err="1" smtClean="0">
                <a:latin typeface="Times New Roman" panose="02020603050405020304" pitchFamily="18" charset="0"/>
                <a:cs typeface="Times New Roman" panose="02020603050405020304" pitchFamily="18" charset="0"/>
              </a:rPr>
              <a:t>findAndCountAll</a:t>
            </a:r>
            <a:r>
              <a:rPr lang="tr-TR" sz="1600" dirty="0" smtClean="0">
                <a:latin typeface="Times New Roman" panose="02020603050405020304" pitchFamily="18" charset="0"/>
                <a:cs typeface="Times New Roman" panose="02020603050405020304" pitchFamily="18" charset="0"/>
              </a:rPr>
              <a:t> metodu kullanılmalıdır.</a:t>
            </a:r>
          </a:p>
          <a:p>
            <a:pPr algn="just"/>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62</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185027" y="2286251"/>
            <a:ext cx="6283469" cy="4435224"/>
          </a:xfrm>
          <a:prstGeom prst="rect">
            <a:avLst/>
          </a:prstGeom>
        </p:spPr>
      </p:pic>
      <p:pic>
        <p:nvPicPr>
          <p:cNvPr id="8" name="Resim 7"/>
          <p:cNvPicPr>
            <a:picLocks noChangeAspect="1"/>
          </p:cNvPicPr>
          <p:nvPr/>
        </p:nvPicPr>
        <p:blipFill>
          <a:blip r:embed="rId4"/>
          <a:stretch>
            <a:fillRect/>
          </a:stretch>
        </p:blipFill>
        <p:spPr>
          <a:xfrm>
            <a:off x="6530432" y="2286251"/>
            <a:ext cx="5384200" cy="3132091"/>
          </a:xfrm>
          <a:prstGeom prst="rect">
            <a:avLst/>
          </a:prstGeom>
        </p:spPr>
      </p:pic>
    </p:spTree>
    <p:extLst>
      <p:ext uri="{BB962C8B-B14F-4D97-AF65-F5344CB8AC3E}">
        <p14:creationId xmlns:p14="http://schemas.microsoft.com/office/powerpoint/2010/main" val="5097680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Blog-List</a:t>
            </a:r>
            <a:r>
              <a:rPr lang="tr-TR" sz="1600" b="1" dirty="0" smtClean="0">
                <a:latin typeface="Times New Roman" panose="02020603050405020304" pitchFamily="18" charset="0"/>
                <a:cs typeface="Times New Roman" panose="02020603050405020304" pitchFamily="18" charset="0"/>
              </a:rPr>
              <a:t>(Blog2.ejs ve </a:t>
            </a:r>
            <a:r>
              <a:rPr lang="tr-TR" sz="1600" b="1" dirty="0" err="1" smtClean="0">
                <a:latin typeface="Times New Roman" panose="02020603050405020304" pitchFamily="18" charset="0"/>
                <a:cs typeface="Times New Roman" panose="02020603050405020304" pitchFamily="18" charset="0"/>
              </a:rPr>
              <a:t>blog_list</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controller</a:t>
            </a:r>
            <a:r>
              <a:rPr lang="tr-TR" sz="1600" b="1" dirty="0" smtClean="0">
                <a:latin typeface="Times New Roman" panose="02020603050405020304" pitchFamily="18" charset="0"/>
                <a:cs typeface="Times New Roman" panose="02020603050405020304" pitchFamily="18" charset="0"/>
              </a:rPr>
              <a:t>) Sayfasını Sayfalama </a:t>
            </a:r>
          </a:p>
          <a:p>
            <a:pPr algn="just"/>
            <a:r>
              <a:rPr lang="tr-TR" sz="1600" dirty="0" smtClean="0">
                <a:latin typeface="Times New Roman" panose="02020603050405020304" pitchFamily="18" charset="0"/>
                <a:cs typeface="Times New Roman" panose="02020603050405020304" pitchFamily="18" charset="0"/>
              </a:rPr>
              <a:t>Ayrıca user2.js </a:t>
            </a:r>
            <a:r>
              <a:rPr lang="tr-TR" sz="1600" dirty="0" err="1" smtClean="0">
                <a:latin typeface="Times New Roman" panose="02020603050405020304" pitchFamily="18" charset="0"/>
                <a:cs typeface="Times New Roman" panose="02020603050405020304" pitchFamily="18" charset="0"/>
              </a:rPr>
              <a:t>router</a:t>
            </a:r>
            <a:r>
              <a:rPr lang="tr-TR" sz="1600" dirty="0" smtClean="0">
                <a:latin typeface="Times New Roman" panose="02020603050405020304" pitchFamily="18" charset="0"/>
                <a:cs typeface="Times New Roman" panose="02020603050405020304" pitchFamily="18" charset="0"/>
              </a:rPr>
              <a:t> dosyasında hem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listesinin hem de kategoriye göre </a:t>
            </a:r>
            <a:r>
              <a:rPr lang="tr-TR" sz="1600" dirty="0" err="1" smtClean="0">
                <a:latin typeface="Times New Roman" panose="02020603050405020304" pitchFamily="18" charset="0"/>
                <a:cs typeface="Times New Roman" panose="02020603050405020304" pitchFamily="18" charset="0"/>
              </a:rPr>
              <a:t>blog</a:t>
            </a:r>
            <a:r>
              <a:rPr lang="tr-TR" sz="1600" dirty="0" smtClean="0">
                <a:latin typeface="Times New Roman" panose="02020603050405020304" pitchFamily="18" charset="0"/>
                <a:cs typeface="Times New Roman" panose="02020603050405020304" pitchFamily="18" charset="0"/>
              </a:rPr>
              <a:t> listesinin istekleri kod tekrarını önlemek için aynı </a:t>
            </a:r>
            <a:r>
              <a:rPr lang="tr-TR" sz="1600" dirty="0" err="1" smtClean="0">
                <a:latin typeface="Times New Roman" panose="02020603050405020304" pitchFamily="18" charset="0"/>
                <a:cs typeface="Times New Roman" panose="02020603050405020304" pitchFamily="18" charset="0"/>
              </a:rPr>
              <a:t>kontroller’a</a:t>
            </a:r>
            <a:r>
              <a:rPr lang="tr-TR" sz="1600" dirty="0">
                <a:latin typeface="Times New Roman" panose="02020603050405020304" pitchFamily="18" charset="0"/>
                <a:cs typeface="Times New Roman" panose="02020603050405020304" pitchFamily="18" charset="0"/>
              </a:rPr>
              <a:t> </a:t>
            </a:r>
            <a:r>
              <a:rPr lang="tr-TR" sz="1600" dirty="0" smtClean="0">
                <a:latin typeface="Times New Roman" panose="02020603050405020304" pitchFamily="18" charset="0"/>
                <a:cs typeface="Times New Roman" panose="02020603050405020304" pitchFamily="18" charset="0"/>
              </a:rPr>
              <a:t>yönlendirilmiştir. Bu nedenle aşağıda da görüleceğe üzere </a:t>
            </a:r>
            <a:r>
              <a:rPr lang="tr-TR" sz="1600" dirty="0" err="1" smtClean="0">
                <a:latin typeface="Times New Roman" panose="02020603050405020304" pitchFamily="18" charset="0"/>
                <a:cs typeface="Times New Roman" panose="02020603050405020304" pitchFamily="18" charset="0"/>
              </a:rPr>
              <a:t>include</a:t>
            </a:r>
            <a:r>
              <a:rPr lang="tr-TR" sz="1600" dirty="0" smtClean="0">
                <a:latin typeface="Times New Roman" panose="02020603050405020304" pitchFamily="18" charset="0"/>
                <a:cs typeface="Times New Roman" panose="02020603050405020304" pitchFamily="18" charset="0"/>
              </a:rPr>
              <a:t> özelliği sorguya eklenmiştir. Eğer sayfaya istek olarak </a:t>
            </a:r>
            <a:r>
              <a:rPr lang="tr-TR" sz="1600" dirty="0" err="1" smtClean="0">
                <a:latin typeface="Times New Roman" panose="02020603050405020304" pitchFamily="18" charset="0"/>
                <a:cs typeface="Times New Roman" panose="02020603050405020304" pitchFamily="18" charset="0"/>
              </a:rPr>
              <a:t>slug</a:t>
            </a:r>
            <a:r>
              <a:rPr lang="tr-TR" sz="1600" dirty="0" smtClean="0">
                <a:latin typeface="Times New Roman" panose="02020603050405020304" pitchFamily="18" charset="0"/>
                <a:cs typeface="Times New Roman" panose="02020603050405020304" pitchFamily="18" charset="0"/>
              </a:rPr>
              <a:t> bilgisi geliyorsa kategoriye göre listeleme yapılmak istendiği anlaşılmakta ve </a:t>
            </a:r>
            <a:r>
              <a:rPr lang="tr-TR" sz="1600" dirty="0" err="1" smtClean="0">
                <a:latin typeface="Times New Roman" panose="02020603050405020304" pitchFamily="18" charset="0"/>
                <a:cs typeface="Times New Roman" panose="02020603050405020304" pitchFamily="18" charset="0"/>
              </a:rPr>
              <a:t>include</a:t>
            </a:r>
            <a:r>
              <a:rPr lang="tr-TR" sz="1600" dirty="0" smtClean="0">
                <a:latin typeface="Times New Roman" panose="02020603050405020304" pitchFamily="18" charset="0"/>
                <a:cs typeface="Times New Roman" panose="02020603050405020304" pitchFamily="18" charset="0"/>
              </a:rPr>
              <a:t> özelliği buna göre yapılandırılmaktadır. Ayrıca blog2.ejs sayfasına </a:t>
            </a:r>
            <a:r>
              <a:rPr lang="tr-TR" sz="1600" dirty="0" err="1" smtClean="0">
                <a:latin typeface="Times New Roman" panose="02020603050405020304" pitchFamily="18" charset="0"/>
                <a:cs typeface="Times New Roman" panose="02020603050405020304" pitchFamily="18" charset="0"/>
              </a:rPr>
              <a:t>pagecount</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currentpage</a:t>
            </a:r>
            <a:r>
              <a:rPr lang="tr-TR" sz="1600" dirty="0" smtClean="0">
                <a:latin typeface="Times New Roman" panose="02020603050405020304" pitchFamily="18" charset="0"/>
                <a:cs typeface="Times New Roman" panose="02020603050405020304" pitchFamily="18" charset="0"/>
              </a:rPr>
              <a:t> parametreleri gönderilmektedir. Bu parametrelere göre </a:t>
            </a:r>
            <a:r>
              <a:rPr lang="tr-TR" sz="1600" dirty="0" err="1" smtClean="0">
                <a:latin typeface="Times New Roman" panose="02020603050405020304" pitchFamily="18" charset="0"/>
                <a:cs typeface="Times New Roman" panose="02020603050405020304" pitchFamily="18" charset="0"/>
              </a:rPr>
              <a:t>pagination.ejs</a:t>
            </a:r>
            <a:r>
              <a:rPr lang="tr-TR" sz="1600" dirty="0" smtClean="0">
                <a:latin typeface="Times New Roman" panose="02020603050405020304" pitchFamily="18" charset="0"/>
                <a:cs typeface="Times New Roman" panose="02020603050405020304" pitchFamily="18" charset="0"/>
              </a:rPr>
              <a:t> dosyası düzenlenmelidir. </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63</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stretch>
            <a:fillRect/>
          </a:stretch>
        </p:blipFill>
        <p:spPr>
          <a:xfrm>
            <a:off x="347472" y="3156072"/>
            <a:ext cx="5051176" cy="3565403"/>
          </a:xfrm>
          <a:prstGeom prst="rect">
            <a:avLst/>
          </a:prstGeom>
        </p:spPr>
      </p:pic>
      <p:pic>
        <p:nvPicPr>
          <p:cNvPr id="8" name="Resim 7"/>
          <p:cNvPicPr>
            <a:picLocks noChangeAspect="1"/>
          </p:cNvPicPr>
          <p:nvPr/>
        </p:nvPicPr>
        <p:blipFill>
          <a:blip r:embed="rId4"/>
          <a:stretch>
            <a:fillRect/>
          </a:stretch>
        </p:blipFill>
        <p:spPr>
          <a:xfrm>
            <a:off x="5717902" y="3156072"/>
            <a:ext cx="5384200" cy="3132091"/>
          </a:xfrm>
          <a:prstGeom prst="rect">
            <a:avLst/>
          </a:prstGeom>
        </p:spPr>
      </p:pic>
      <p:pic>
        <p:nvPicPr>
          <p:cNvPr id="2" name="Resim 1"/>
          <p:cNvPicPr>
            <a:picLocks noChangeAspect="1"/>
          </p:cNvPicPr>
          <p:nvPr/>
        </p:nvPicPr>
        <p:blipFill>
          <a:blip r:embed="rId5"/>
          <a:stretch>
            <a:fillRect/>
          </a:stretch>
        </p:blipFill>
        <p:spPr>
          <a:xfrm>
            <a:off x="188423" y="2724117"/>
            <a:ext cx="3604572" cy="350550"/>
          </a:xfrm>
          <a:prstGeom prst="rect">
            <a:avLst/>
          </a:prstGeom>
        </p:spPr>
      </p:pic>
      <p:pic>
        <p:nvPicPr>
          <p:cNvPr id="3" name="Resim 2"/>
          <p:cNvPicPr>
            <a:picLocks noChangeAspect="1"/>
          </p:cNvPicPr>
          <p:nvPr/>
        </p:nvPicPr>
        <p:blipFill>
          <a:blip r:embed="rId6"/>
          <a:stretch>
            <a:fillRect/>
          </a:stretch>
        </p:blipFill>
        <p:spPr>
          <a:xfrm>
            <a:off x="3881188" y="2669611"/>
            <a:ext cx="3581710" cy="312447"/>
          </a:xfrm>
          <a:prstGeom prst="rect">
            <a:avLst/>
          </a:prstGeom>
        </p:spPr>
      </p:pic>
      <p:pic>
        <p:nvPicPr>
          <p:cNvPr id="6" name="Resim 5"/>
          <p:cNvPicPr>
            <a:picLocks noChangeAspect="1"/>
          </p:cNvPicPr>
          <p:nvPr/>
        </p:nvPicPr>
        <p:blipFill>
          <a:blip r:embed="rId7"/>
          <a:stretch>
            <a:fillRect/>
          </a:stretch>
        </p:blipFill>
        <p:spPr>
          <a:xfrm>
            <a:off x="7490053" y="2633146"/>
            <a:ext cx="4701947" cy="320068"/>
          </a:xfrm>
          <a:prstGeom prst="rect">
            <a:avLst/>
          </a:prstGeom>
        </p:spPr>
      </p:pic>
    </p:spTree>
    <p:extLst>
      <p:ext uri="{BB962C8B-B14F-4D97-AF65-F5344CB8AC3E}">
        <p14:creationId xmlns:p14="http://schemas.microsoft.com/office/powerpoint/2010/main" val="25409967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123091" y="900332"/>
            <a:ext cx="11087101" cy="5253160"/>
          </a:xfrm>
        </p:spPr>
        <p:txBody>
          <a:bodyPr rtlCol="0">
            <a:normAutofit/>
          </a:bodyPr>
          <a:lstStyle/>
          <a:p>
            <a:pPr algn="ctr"/>
            <a:r>
              <a:rPr lang="tr-TR" sz="1600" b="1" dirty="0" err="1" smtClean="0">
                <a:latin typeface="Times New Roman" panose="02020603050405020304" pitchFamily="18" charset="0"/>
                <a:cs typeface="Times New Roman" panose="02020603050405020304" pitchFamily="18" charset="0"/>
              </a:rPr>
              <a:t>Blog-List</a:t>
            </a:r>
            <a:r>
              <a:rPr lang="tr-TR" sz="1600" b="1" dirty="0" smtClean="0">
                <a:latin typeface="Times New Roman" panose="02020603050405020304" pitchFamily="18" charset="0"/>
                <a:cs typeface="Times New Roman" panose="02020603050405020304" pitchFamily="18" charset="0"/>
              </a:rPr>
              <a:t>(Blog2.ejs ve </a:t>
            </a:r>
            <a:r>
              <a:rPr lang="tr-TR" sz="1600" b="1" dirty="0" err="1" smtClean="0">
                <a:latin typeface="Times New Roman" panose="02020603050405020304" pitchFamily="18" charset="0"/>
                <a:cs typeface="Times New Roman" panose="02020603050405020304" pitchFamily="18" charset="0"/>
              </a:rPr>
              <a:t>blog_list</a:t>
            </a:r>
            <a:r>
              <a:rPr lang="tr-TR" sz="1600" b="1" dirty="0" smtClean="0">
                <a:latin typeface="Times New Roman" panose="02020603050405020304" pitchFamily="18" charset="0"/>
                <a:cs typeface="Times New Roman" panose="02020603050405020304" pitchFamily="18" charset="0"/>
              </a:rPr>
              <a:t> </a:t>
            </a:r>
            <a:r>
              <a:rPr lang="tr-TR" sz="1600" b="1" dirty="0" err="1" smtClean="0">
                <a:latin typeface="Times New Roman" panose="02020603050405020304" pitchFamily="18" charset="0"/>
                <a:cs typeface="Times New Roman" panose="02020603050405020304" pitchFamily="18" charset="0"/>
              </a:rPr>
              <a:t>controller</a:t>
            </a:r>
            <a:r>
              <a:rPr lang="tr-TR" sz="1600" b="1" dirty="0" smtClean="0">
                <a:latin typeface="Times New Roman" panose="02020603050405020304" pitchFamily="18" charset="0"/>
                <a:cs typeface="Times New Roman" panose="02020603050405020304" pitchFamily="18" charset="0"/>
              </a:rPr>
              <a:t>) Sayfasını Sayfalama </a:t>
            </a:r>
          </a:p>
          <a:p>
            <a:pPr algn="just"/>
            <a:r>
              <a:rPr lang="tr-TR" sz="1600" dirty="0" err="1" smtClean="0">
                <a:latin typeface="Times New Roman" panose="02020603050405020304" pitchFamily="18" charset="0"/>
                <a:cs typeface="Times New Roman" panose="02020603050405020304" pitchFamily="18" charset="0"/>
              </a:rPr>
              <a:t>Pagination.ejs</a:t>
            </a:r>
            <a:r>
              <a:rPr lang="tr-TR" sz="1600" dirty="0" smtClean="0">
                <a:latin typeface="Times New Roman" panose="02020603050405020304" pitchFamily="18" charset="0"/>
                <a:cs typeface="Times New Roman" panose="02020603050405020304" pitchFamily="18" charset="0"/>
              </a:rPr>
              <a:t> dosyası aşağıdaki gibi düzenlenmelidir.</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64</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r>
              <a:rPr lang="tr-TR" sz="2400" b="1" dirty="0">
                <a:latin typeface="Times New Roman" panose="02020603050405020304" pitchFamily="18" charset="0"/>
                <a:cs typeface="Times New Roman" panose="02020603050405020304" pitchFamily="18" charset="0"/>
              </a:rPr>
              <a:t> Uygulama </a:t>
            </a:r>
            <a:r>
              <a:rPr lang="tr-TR" sz="2400" b="1" dirty="0" smtClean="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8_app_sequelize_relations_controller _</a:t>
            </a:r>
            <a:r>
              <a:rPr lang="tr-TR" sz="2400" b="1" dirty="0" err="1">
                <a:latin typeface="Times New Roman" panose="02020603050405020304" pitchFamily="18" charset="0"/>
                <a:cs typeface="Times New Roman" panose="02020603050405020304" pitchFamily="18" charset="0"/>
              </a:rPr>
              <a:t>seo_slugify</a:t>
            </a:r>
            <a:r>
              <a:rPr lang="tr-TR" sz="2400" b="1" dirty="0" smtClean="0">
                <a:latin typeface="Times New Roman" panose="02020603050405020304" pitchFamily="18" charset="0"/>
                <a:cs typeface="Times New Roman" panose="02020603050405020304" pitchFamily="18" charset="0"/>
              </a:rPr>
              <a:t>)</a:t>
            </a:r>
            <a:endParaRPr lang="tr-TR" sz="2400" b="1" dirty="0">
              <a:latin typeface="Times New Roman" panose="02020603050405020304" pitchFamily="18" charset="0"/>
              <a:cs typeface="Times New Roman" panose="02020603050405020304" pitchFamily="18" charset="0"/>
            </a:endParaRPr>
          </a:p>
        </p:txBody>
      </p:sp>
      <p:pic>
        <p:nvPicPr>
          <p:cNvPr id="7" name="Resim 6"/>
          <p:cNvPicPr>
            <a:picLocks noChangeAspect="1"/>
          </p:cNvPicPr>
          <p:nvPr/>
        </p:nvPicPr>
        <p:blipFill>
          <a:blip r:embed="rId3"/>
          <a:stretch>
            <a:fillRect/>
          </a:stretch>
        </p:blipFill>
        <p:spPr>
          <a:xfrm>
            <a:off x="1312657" y="1919499"/>
            <a:ext cx="8235789" cy="3909920"/>
          </a:xfrm>
          <a:prstGeom prst="rect">
            <a:avLst/>
          </a:prstGeom>
        </p:spPr>
      </p:pic>
    </p:spTree>
    <p:extLst>
      <p:ext uri="{BB962C8B-B14F-4D97-AF65-F5344CB8AC3E}">
        <p14:creationId xmlns:p14="http://schemas.microsoft.com/office/powerpoint/2010/main" val="3622723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10970808" cy="5253160"/>
          </a:xfrm>
        </p:spPr>
        <p:txBody>
          <a:bodyPr rtlCol="0">
            <a:normAutofit/>
          </a:bodyPr>
          <a:lstStyle/>
          <a:p>
            <a:pPr algn="ctr"/>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Associations-One-To-Many</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Relation</a:t>
            </a:r>
            <a:endParaRPr lang="tr-TR" sz="24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dirty="0" smtClean="0"/>
          </a:p>
          <a:p>
            <a:pPr marL="342900" indent="-342900" algn="just">
              <a:buFont typeface="Arial" panose="020B0604020202020204" pitchFamily="34" charset="0"/>
              <a:buChar char="•"/>
            </a:pPr>
            <a:endParaRPr lang="tr-TR" dirty="0" smtClean="0"/>
          </a:p>
          <a:p>
            <a:pPr marL="342900" indent="-342900" algn="just">
              <a:buFont typeface="Arial" panose="020B0604020202020204" pitchFamily="34" charset="0"/>
              <a:buChar char="•"/>
            </a:pPr>
            <a:endParaRPr lang="tr-TR" sz="1600" dirty="0" smtClean="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675526" y="1747897"/>
            <a:ext cx="8679507" cy="388635"/>
          </a:xfrm>
          <a:prstGeom prst="rect">
            <a:avLst/>
          </a:prstGeom>
        </p:spPr>
      </p:pic>
      <p:pic>
        <p:nvPicPr>
          <p:cNvPr id="3" name="Resim 2"/>
          <p:cNvPicPr>
            <a:picLocks noChangeAspect="1"/>
          </p:cNvPicPr>
          <p:nvPr/>
        </p:nvPicPr>
        <p:blipFill>
          <a:blip r:embed="rId4"/>
          <a:stretch>
            <a:fillRect/>
          </a:stretch>
        </p:blipFill>
        <p:spPr>
          <a:xfrm>
            <a:off x="758664" y="2339390"/>
            <a:ext cx="3479228" cy="794958"/>
          </a:xfrm>
          <a:prstGeom prst="rect">
            <a:avLst/>
          </a:prstGeom>
        </p:spPr>
      </p:pic>
      <p:pic>
        <p:nvPicPr>
          <p:cNvPr id="5" name="Resim 4"/>
          <p:cNvPicPr>
            <a:picLocks noChangeAspect="1"/>
          </p:cNvPicPr>
          <p:nvPr/>
        </p:nvPicPr>
        <p:blipFill>
          <a:blip r:embed="rId5"/>
          <a:stretch>
            <a:fillRect/>
          </a:stretch>
        </p:blipFill>
        <p:spPr>
          <a:xfrm>
            <a:off x="675526" y="3337206"/>
            <a:ext cx="8448382" cy="3019144"/>
          </a:xfrm>
          <a:prstGeom prst="rect">
            <a:avLst/>
          </a:prstGeom>
        </p:spPr>
      </p:pic>
    </p:spTree>
    <p:extLst>
      <p:ext uri="{BB962C8B-B14F-4D97-AF65-F5344CB8AC3E}">
        <p14:creationId xmlns:p14="http://schemas.microsoft.com/office/powerpoint/2010/main" val="4161377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2" y="1103190"/>
            <a:ext cx="10970808" cy="5253160"/>
          </a:xfrm>
        </p:spPr>
        <p:txBody>
          <a:bodyPr rtlCol="0">
            <a:normAutofit/>
          </a:bodyPr>
          <a:lstStyle/>
          <a:p>
            <a:pPr algn="ctr"/>
            <a:r>
              <a:rPr lang="tr-TR" sz="2400" b="1" dirty="0" err="1" smtClean="0">
                <a:latin typeface="Times New Roman" panose="02020603050405020304" pitchFamily="18" charset="0"/>
                <a:cs typeface="Times New Roman" panose="02020603050405020304" pitchFamily="18" charset="0"/>
              </a:rPr>
              <a:t>Sequelize</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Associations</a:t>
            </a:r>
            <a:endParaRPr lang="tr-TR" sz="2400" b="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endParaRPr lang="tr-TR" sz="2800" b="1" dirty="0">
              <a:latin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3"/>
          <a:stretch>
            <a:fillRect/>
          </a:stretch>
        </p:blipFill>
        <p:spPr>
          <a:xfrm>
            <a:off x="538608" y="1906071"/>
            <a:ext cx="10242803" cy="2129598"/>
          </a:xfrm>
          <a:prstGeom prst="rect">
            <a:avLst/>
          </a:prstGeom>
        </p:spPr>
      </p:pic>
      <p:pic>
        <p:nvPicPr>
          <p:cNvPr id="7" name="Resim 6"/>
          <p:cNvPicPr>
            <a:picLocks noChangeAspect="1"/>
          </p:cNvPicPr>
          <p:nvPr/>
        </p:nvPicPr>
        <p:blipFill>
          <a:blip r:embed="rId4"/>
          <a:stretch>
            <a:fillRect/>
          </a:stretch>
        </p:blipFill>
        <p:spPr>
          <a:xfrm>
            <a:off x="593314" y="4376389"/>
            <a:ext cx="8436386" cy="357474"/>
          </a:xfrm>
          <a:prstGeom prst="rect">
            <a:avLst/>
          </a:prstGeom>
        </p:spPr>
      </p:pic>
    </p:spTree>
    <p:extLst>
      <p:ext uri="{BB962C8B-B14F-4D97-AF65-F5344CB8AC3E}">
        <p14:creationId xmlns:p14="http://schemas.microsoft.com/office/powerpoint/2010/main" val="2904592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382991" y="1103190"/>
            <a:ext cx="11636093" cy="5253160"/>
          </a:xfrm>
        </p:spPr>
        <p:txBody>
          <a:bodyPr rtlCol="0">
            <a:normAutofit/>
          </a:bodyPr>
          <a:lstStyle/>
          <a:p>
            <a:pPr algn="ctr"/>
            <a:r>
              <a:rPr lang="tr-TR" sz="1600" b="1" dirty="0" smtClean="0">
                <a:latin typeface="Times New Roman" panose="02020603050405020304" pitchFamily="18" charset="0"/>
                <a:cs typeface="Times New Roman" panose="02020603050405020304" pitchFamily="18" charset="0"/>
              </a:rPr>
              <a:t>Model Klasörünü Düzenleme (category.js, blog.js, dummy-data.js)</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Models</a:t>
            </a:r>
            <a:r>
              <a:rPr lang="tr-TR" sz="1600" dirty="0" smtClean="0">
                <a:latin typeface="Times New Roman" panose="02020603050405020304" pitchFamily="18" charset="0"/>
                <a:cs typeface="Times New Roman" panose="02020603050405020304" pitchFamily="18" charset="0"/>
              </a:rPr>
              <a:t> klasöründeki blog.js ve category.js dosyaları üzerinde öncelikle bir düzenleme yapalım. Bu dosyalar içinde sadece model tanımları olsun. </a:t>
            </a:r>
          </a:p>
          <a:p>
            <a:pPr marL="285750" indent="-285750" algn="just">
              <a:buFont typeface="Arial" panose="020B0604020202020204" pitchFamily="34" charset="0"/>
              <a:buChar char="•"/>
            </a:pPr>
            <a:r>
              <a:rPr lang="tr-TR" sz="1600" dirty="0" err="1" smtClean="0">
                <a:latin typeface="Times New Roman" panose="02020603050405020304" pitchFamily="18" charset="0"/>
                <a:cs typeface="Times New Roman" panose="02020603050405020304" pitchFamily="18" charset="0"/>
              </a:rPr>
              <a:t>Models</a:t>
            </a:r>
            <a:r>
              <a:rPr lang="tr-TR" sz="1600" dirty="0" smtClean="0">
                <a:latin typeface="Times New Roman" panose="02020603050405020304" pitchFamily="18" charset="0"/>
                <a:cs typeface="Times New Roman" panose="02020603050405020304" pitchFamily="18" charset="0"/>
              </a:rPr>
              <a:t> klasörüne dummy-data.js isimli bir dosya ekleyerek veri ekleme işlemini buraya taşıyalım.</a:t>
            </a:r>
          </a:p>
          <a:p>
            <a:pPr marL="285750" indent="-285750" algn="just">
              <a:buFont typeface="Arial" panose="020B0604020202020204" pitchFamily="34" charset="0"/>
              <a:buChar char="•"/>
            </a:pPr>
            <a:r>
              <a:rPr lang="tr-TR" sz="1600" dirty="0" smtClean="0">
                <a:latin typeface="Times New Roman" panose="02020603050405020304" pitchFamily="18" charset="0"/>
                <a:cs typeface="Times New Roman" panose="02020603050405020304" pitchFamily="18" charset="0"/>
              </a:rPr>
              <a:t>Modellerin oluşturulması (</a:t>
            </a:r>
            <a:r>
              <a:rPr lang="tr-TR" sz="1600" dirty="0" err="1" smtClean="0">
                <a:latin typeface="Times New Roman" panose="02020603050405020304" pitchFamily="18" charset="0"/>
                <a:cs typeface="Times New Roman" panose="02020603050405020304" pitchFamily="18" charset="0"/>
              </a:rPr>
              <a:t>sync</a:t>
            </a:r>
            <a:r>
              <a:rPr lang="tr-TR" sz="1600" dirty="0" smtClean="0">
                <a:latin typeface="Times New Roman" panose="02020603050405020304" pitchFamily="18" charset="0"/>
                <a:cs typeface="Times New Roman" panose="02020603050405020304" pitchFamily="18" charset="0"/>
              </a:rPr>
              <a:t>) ve </a:t>
            </a:r>
            <a:r>
              <a:rPr lang="tr-TR" sz="1600" dirty="0" err="1" smtClean="0">
                <a:latin typeface="Times New Roman" panose="02020603050405020304" pitchFamily="18" charset="0"/>
                <a:cs typeface="Times New Roman" panose="02020603050405020304" pitchFamily="18" charset="0"/>
              </a:rPr>
              <a:t>dummy</a:t>
            </a:r>
            <a:r>
              <a:rPr lang="tr-TR" sz="1600" dirty="0" smtClean="0">
                <a:latin typeface="Times New Roman" panose="02020603050405020304" pitchFamily="18" charset="0"/>
                <a:cs typeface="Times New Roman" panose="02020603050405020304" pitchFamily="18" charset="0"/>
              </a:rPr>
              <a:t> dataların eklenmesini index</a:t>
            </a:r>
            <a:r>
              <a:rPr lang="tr-TR" sz="1600" dirty="0" smtClean="0">
                <a:latin typeface="Times New Roman" panose="02020603050405020304" pitchFamily="18" charset="0"/>
                <a:cs typeface="Times New Roman" panose="02020603050405020304" pitchFamily="18" charset="0"/>
              </a:rPr>
              <a:t>2.js dosyası içinde yapalım.</a:t>
            </a:r>
            <a:endParaRPr lang="tr-TR" sz="16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9" name="Başlık 2">
            <a:extLst>
              <a:ext uri="{FF2B5EF4-FFF2-40B4-BE49-F238E27FC236}">
                <a16:creationId xmlns:a16="http://schemas.microsoft.com/office/drawing/2014/main" id="{0115FF41-AFA4-4D25-AB42-AB034F4B4FEC}"/>
              </a:ext>
            </a:extLst>
          </p:cNvPr>
          <p:cNvSpPr>
            <a:spLocks noGrp="1"/>
          </p:cNvSpPr>
          <p:nvPr>
            <p:ph type="title"/>
          </p:nvPr>
        </p:nvSpPr>
        <p:spPr>
          <a:xfrm>
            <a:off x="123091" y="327425"/>
            <a:ext cx="11614639" cy="572907"/>
          </a:xfrm>
        </p:spPr>
        <p:txBody>
          <a:bodyPr rtlCol="0">
            <a:noAutofit/>
          </a:bodyPr>
          <a:lstStyle/>
          <a:p>
            <a:r>
              <a:rPr lang="tr-TR" sz="2800" b="1" dirty="0" err="1" smtClean="0">
                <a:latin typeface="Times New Roman" panose="02020603050405020304" pitchFamily="18" charset="0"/>
                <a:cs typeface="Times New Roman" panose="02020603050405020304" pitchFamily="18" charset="0"/>
              </a:rPr>
              <a:t>Sequelize</a:t>
            </a:r>
            <a:r>
              <a:rPr lang="tr-TR" sz="2800" b="1" dirty="0" smtClean="0">
                <a:latin typeface="Times New Roman" panose="02020603050405020304" pitchFamily="18" charset="0"/>
                <a:cs typeface="Times New Roman" panose="02020603050405020304" pitchFamily="18" charset="0"/>
              </a:rPr>
              <a:t> </a:t>
            </a:r>
            <a:r>
              <a:rPr lang="tr-TR" sz="2800" b="1" dirty="0" err="1" smtClean="0">
                <a:latin typeface="Times New Roman" panose="02020603050405020304" pitchFamily="18" charset="0"/>
                <a:cs typeface="Times New Roman" panose="02020603050405020304" pitchFamily="18" charset="0"/>
              </a:rPr>
              <a:t>Associations</a:t>
            </a:r>
            <a:r>
              <a:rPr lang="tr-TR" sz="2800" b="1" dirty="0">
                <a:latin typeface="Times New Roman" panose="02020603050405020304" pitchFamily="18" charset="0"/>
                <a:cs typeface="Times New Roman" panose="02020603050405020304" pitchFamily="18" charset="0"/>
              </a:rPr>
              <a:t> Uygulama (</a:t>
            </a:r>
            <a:r>
              <a:rPr lang="tr-TR" sz="2800" b="1" dirty="0" smtClean="0">
                <a:latin typeface="Times New Roman" panose="02020603050405020304" pitchFamily="18" charset="0"/>
                <a:cs typeface="Times New Roman" panose="02020603050405020304" pitchFamily="18" charset="0"/>
              </a:rPr>
              <a:t>7_app_sequelize_relations)</a:t>
            </a:r>
            <a:endParaRPr lang="tr-T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2217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71af3243-3dd4-4a8d-8c0d-dd76da1f02a5"/>
    <ds:schemaRef ds:uri="http://schemas.microsoft.com/office/2006/documentManagement/types"/>
    <ds:schemaRef ds:uri="http://www.w3.org/XML/1998/namespace"/>
    <ds:schemaRef ds:uri="16c05727-aa75-4e4a-9b5f-8a80a1165891"/>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{B9600D50-79FC-4702-97E9-0C6F6FCBBC9D}tf89338750_win32</Template>
  <TotalTime>35282</TotalTime>
  <Words>2799</Words>
  <Application>Microsoft Office PowerPoint</Application>
  <PresentationFormat>Geniş ekran</PresentationFormat>
  <Paragraphs>369</Paragraphs>
  <Slides>64</Slides>
  <Notes>64</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64</vt:i4>
      </vt:variant>
    </vt:vector>
  </HeadingPairs>
  <TitlesOfParts>
    <vt:vector size="69" baseType="lpstr">
      <vt:lpstr>Arial</vt:lpstr>
      <vt:lpstr>Calibri</vt:lpstr>
      <vt:lpstr>Times New Roman</vt:lpstr>
      <vt:lpstr>Univers</vt:lpstr>
      <vt:lpstr>GradientUnivers</vt:lpstr>
      <vt:lpstr>Node.js-SEQUELİZE iLİŞKİLER</vt:lpstr>
      <vt:lpstr>Konular</vt:lpstr>
      <vt:lpstr>Sequelize</vt:lpstr>
      <vt:lpstr>Sequelize</vt:lpstr>
      <vt:lpstr>Sequelize</vt:lpstr>
      <vt:lpstr>Sequelize</vt:lpstr>
      <vt:lpstr>Sequelize</vt:lpstr>
      <vt:lpstr>Sequelize</vt:lpstr>
      <vt:lpstr>Sequelize Associations Uygulama (7_app_sequelize_relations)</vt:lpstr>
      <vt:lpstr>Sequelize Associations Uygulama (7_app_sequelize_relations)</vt:lpstr>
      <vt:lpstr>Sequelize Associations Uygulama (7_app_sequelize_relations)</vt:lpstr>
      <vt:lpstr>Sequelize Associations Uygulama (7_app_sequelize_relations)</vt:lpstr>
      <vt:lpstr>Sequelize Associations Uygulama (7_app_sequelize_relations)</vt:lpstr>
      <vt:lpstr>Sequelize Associations Uygulama (7_app_sequelize_relations)</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(7_app_sequelize_relations_controller _manytomany)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lpstr>Sequelize Associations Uygulama (8_app_sequelize_relations_controller _seo_slugify)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751</cp:revision>
  <dcterms:created xsi:type="dcterms:W3CDTF">2022-09-22T13:24:45Z</dcterms:created>
  <dcterms:modified xsi:type="dcterms:W3CDTF">2024-02-03T06:56:49Z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